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1" r:id="rId1"/>
    <p:sldMasterId id="2147484397" r:id="rId2"/>
    <p:sldMasterId id="2147484409" r:id="rId3"/>
    <p:sldMasterId id="2147484433"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25" y="5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ltLang="ko-KR"/>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ltLang="ko-KR"/>
              <a:t>Образец подзаголовка</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B30E5606-C826-4B92-AFA5-DAA6B1FBA993}" type="slidenum">
              <a:rPr lang="en-US" altLang="ko-KR" smtClean="0"/>
              <a:pPr/>
              <a:t>‹#›</a:t>
            </a:fld>
            <a:endParaRPr lang="en-US" altLang="ko-KR"/>
          </a:p>
        </p:txBody>
      </p:sp>
    </p:spTree>
    <p:extLst>
      <p:ext uri="{BB962C8B-B14F-4D97-AF65-F5344CB8AC3E}">
        <p14:creationId xmlns:p14="http://schemas.microsoft.com/office/powerpoint/2010/main" val="52722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3DE4ADAD-D326-4438-A91F-A6BD8414E38C}" type="slidenum">
              <a:rPr lang="en-US" altLang="ko-KR" smtClean="0"/>
              <a:pPr/>
              <a:t>‹#›</a:t>
            </a:fld>
            <a:endParaRPr lang="en-US" altLang="ko-KR"/>
          </a:p>
        </p:txBody>
      </p:sp>
    </p:spTree>
    <p:extLst>
      <p:ext uri="{BB962C8B-B14F-4D97-AF65-F5344CB8AC3E}">
        <p14:creationId xmlns:p14="http://schemas.microsoft.com/office/powerpoint/2010/main" val="846145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ltLang="ko-KR"/>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12265F78-947E-4C01-9361-D4B6872A38BC}" type="slidenum">
              <a:rPr lang="en-US" altLang="ko-KR" smtClean="0"/>
              <a:pPr/>
              <a:t>‹#›</a:t>
            </a:fld>
            <a:endParaRPr lang="en-US" altLang="ko-KR"/>
          </a:p>
        </p:txBody>
      </p:sp>
    </p:spTree>
    <p:extLst>
      <p:ext uri="{BB962C8B-B14F-4D97-AF65-F5344CB8AC3E}">
        <p14:creationId xmlns:p14="http://schemas.microsoft.com/office/powerpoint/2010/main" val="2440204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ltLang="ko-KR"/>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ltLang="ko-KR"/>
              <a:t>Образец подзаголовка</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B30E5606-C826-4B92-AFA5-DAA6B1FBA993}" type="slidenum">
              <a:rPr lang="en-US" altLang="ko-KR" smtClean="0"/>
              <a:pPr/>
              <a:t>‹#›</a:t>
            </a:fld>
            <a:endParaRPr lang="en-US" altLang="ko-KR"/>
          </a:p>
        </p:txBody>
      </p:sp>
    </p:spTree>
    <p:extLst>
      <p:ext uri="{BB962C8B-B14F-4D97-AF65-F5344CB8AC3E}">
        <p14:creationId xmlns:p14="http://schemas.microsoft.com/office/powerpoint/2010/main" val="313663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idx="1"/>
          </p:nvPr>
        </p:nvSpPr>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A77AE04D-7593-4362-AE6C-91658690894A}" type="slidenum">
              <a:rPr lang="en-US" altLang="ko-KR" smtClean="0"/>
              <a:pPr/>
              <a:t>‹#›</a:t>
            </a:fld>
            <a:endParaRPr lang="en-US" altLang="ko-KR"/>
          </a:p>
        </p:txBody>
      </p:sp>
    </p:spTree>
    <p:extLst>
      <p:ext uri="{BB962C8B-B14F-4D97-AF65-F5344CB8AC3E}">
        <p14:creationId xmlns:p14="http://schemas.microsoft.com/office/powerpoint/2010/main" val="427500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ltLang="ko-KR"/>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ko-KR"/>
              <a:t>Образец текста</a:t>
            </a:r>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308EE19-3446-4936-ADA3-BFD6856269E3}" type="slidenum">
              <a:rPr lang="en-US" altLang="ko-KR" smtClean="0"/>
              <a:pPr/>
              <a:t>‹#›</a:t>
            </a:fld>
            <a:endParaRPr lang="en-US" altLang="ko-KR"/>
          </a:p>
        </p:txBody>
      </p:sp>
    </p:spTree>
    <p:extLst>
      <p:ext uri="{BB962C8B-B14F-4D97-AF65-F5344CB8AC3E}">
        <p14:creationId xmlns:p14="http://schemas.microsoft.com/office/powerpoint/2010/main" val="4183459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00BCD653-42F0-49FD-9A90-7A93C5F79E3D}" type="slidenum">
              <a:rPr lang="en-US" altLang="ko-KR" smtClean="0"/>
              <a:pPr/>
              <a:t>‹#›</a:t>
            </a:fld>
            <a:endParaRPr lang="en-US" altLang="ko-KR"/>
          </a:p>
        </p:txBody>
      </p:sp>
    </p:spTree>
    <p:extLst>
      <p:ext uri="{BB962C8B-B14F-4D97-AF65-F5344CB8AC3E}">
        <p14:creationId xmlns:p14="http://schemas.microsoft.com/office/powerpoint/2010/main" val="2895057482"/>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7" name="Date Placeholder 6"/>
          <p:cNvSpPr>
            <a:spLocks noGrp="1"/>
          </p:cNvSpPr>
          <p:nvPr>
            <p:ph type="dt" sz="half" idx="10"/>
          </p:nvPr>
        </p:nvSpPr>
        <p:spPr/>
        <p:txBody>
          <a:bodyPr/>
          <a:lstStyle/>
          <a:p>
            <a:endParaRPr lang="en-US" altLang="ko-KR"/>
          </a:p>
        </p:txBody>
      </p:sp>
      <p:sp>
        <p:nvSpPr>
          <p:cNvPr id="8" name="Footer Placeholder 7"/>
          <p:cNvSpPr>
            <a:spLocks noGrp="1"/>
          </p:cNvSpPr>
          <p:nvPr>
            <p:ph type="ftr" sz="quarter" idx="11"/>
          </p:nvPr>
        </p:nvSpPr>
        <p:spPr/>
        <p:txBody>
          <a:bodyPr/>
          <a:lstStyle/>
          <a:p>
            <a:endParaRPr lang="en-US" altLang="ko-KR"/>
          </a:p>
        </p:txBody>
      </p:sp>
      <p:sp>
        <p:nvSpPr>
          <p:cNvPr id="9" name="Slide Number Placeholder 8"/>
          <p:cNvSpPr>
            <a:spLocks noGrp="1"/>
          </p:cNvSpPr>
          <p:nvPr>
            <p:ph type="sldNum" sz="quarter" idx="12"/>
          </p:nvPr>
        </p:nvSpPr>
        <p:spPr/>
        <p:txBody>
          <a:bodyPr/>
          <a:lstStyle/>
          <a:p>
            <a:fld id="{57E8A63E-974C-43A8-9A74-75C997C3E29B}" type="slidenum">
              <a:rPr lang="en-US" altLang="ko-KR" smtClean="0"/>
              <a:pPr/>
              <a:t>‹#›</a:t>
            </a:fld>
            <a:endParaRPr lang="en-US" altLang="ko-KR"/>
          </a:p>
        </p:txBody>
      </p:sp>
      <p:sp>
        <p:nvSpPr>
          <p:cNvPr id="10" name="Title 9"/>
          <p:cNvSpPr>
            <a:spLocks noGrp="1"/>
          </p:cNvSpPr>
          <p:nvPr>
            <p:ph type="title"/>
          </p:nvPr>
        </p:nvSpPr>
        <p:spPr/>
        <p:txBody>
          <a:bodyPr/>
          <a:lstStyle/>
          <a:p>
            <a:r>
              <a:rPr lang="ru-RU" altLang="ko-KR"/>
              <a:t>Образец заголовка</a:t>
            </a:r>
            <a:endParaRPr lang="en-US" dirty="0"/>
          </a:p>
        </p:txBody>
      </p:sp>
    </p:spTree>
    <p:extLst>
      <p:ext uri="{BB962C8B-B14F-4D97-AF65-F5344CB8AC3E}">
        <p14:creationId xmlns:p14="http://schemas.microsoft.com/office/powerpoint/2010/main" val="1588061272"/>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ko-KR"/>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p>
            <a:fld id="{DE6577F4-1B47-45C4-9973-92812F6C9A0F}" type="slidenum">
              <a:rPr lang="en-US" altLang="ko-KR" smtClean="0"/>
              <a:pPr/>
              <a:t>‹#›</a:t>
            </a:fld>
            <a:endParaRPr lang="en-US" altLang="ko-KR"/>
          </a:p>
        </p:txBody>
      </p:sp>
      <p:sp>
        <p:nvSpPr>
          <p:cNvPr id="6" name="Title 5"/>
          <p:cNvSpPr>
            <a:spLocks noGrp="1"/>
          </p:cNvSpPr>
          <p:nvPr>
            <p:ph type="title"/>
          </p:nvPr>
        </p:nvSpPr>
        <p:spPr/>
        <p:txBody>
          <a:bodyPr/>
          <a:lstStyle/>
          <a:p>
            <a:r>
              <a:rPr lang="ru-RU" altLang="ko-KR"/>
              <a:t>Образец заголовка</a:t>
            </a:r>
            <a:endParaRPr lang="en-US"/>
          </a:p>
        </p:txBody>
      </p:sp>
    </p:spTree>
    <p:extLst>
      <p:ext uri="{BB962C8B-B14F-4D97-AF65-F5344CB8AC3E}">
        <p14:creationId xmlns:p14="http://schemas.microsoft.com/office/powerpoint/2010/main" val="281668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ko-KR"/>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p:txBody>
          <a:bodyPr/>
          <a:lstStyle/>
          <a:p>
            <a:fld id="{66130D09-C28C-4924-A9AE-0E2061E7C80A}" type="slidenum">
              <a:rPr lang="en-US" altLang="ko-KR" smtClean="0"/>
              <a:pPr/>
              <a:t>‹#›</a:t>
            </a:fld>
            <a:endParaRPr lang="en-US" altLang="ko-KR"/>
          </a:p>
        </p:txBody>
      </p:sp>
    </p:spTree>
    <p:extLst>
      <p:ext uri="{BB962C8B-B14F-4D97-AF65-F5344CB8AC3E}">
        <p14:creationId xmlns:p14="http://schemas.microsoft.com/office/powerpoint/2010/main" val="3218347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ltLang="ko-KR"/>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D75C3A19-BE5C-48D7-B2B7-8E2121DF2C3D}" type="slidenum">
              <a:rPr lang="en-US" altLang="ko-KR" smtClean="0"/>
              <a:pPr/>
              <a:t>‹#›</a:t>
            </a:fld>
            <a:endParaRPr lang="en-US" altLang="ko-KR"/>
          </a:p>
        </p:txBody>
      </p:sp>
    </p:spTree>
    <p:extLst>
      <p:ext uri="{BB962C8B-B14F-4D97-AF65-F5344CB8AC3E}">
        <p14:creationId xmlns:p14="http://schemas.microsoft.com/office/powerpoint/2010/main" val="128530279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idx="1"/>
          </p:nvPr>
        </p:nvSpPr>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A77AE04D-7593-4362-AE6C-91658690894A}" type="slidenum">
              <a:rPr lang="en-US" altLang="ko-KR" smtClean="0"/>
              <a:pPr/>
              <a:t>‹#›</a:t>
            </a:fld>
            <a:endParaRPr lang="en-US" altLang="ko-KR"/>
          </a:p>
        </p:txBody>
      </p:sp>
    </p:spTree>
    <p:extLst>
      <p:ext uri="{BB962C8B-B14F-4D97-AF65-F5344CB8AC3E}">
        <p14:creationId xmlns:p14="http://schemas.microsoft.com/office/powerpoint/2010/main" val="1045582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ltLang="ko-KR"/>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ko-KR"/>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C28AE-2D46-49FE-9C78-2CCFE8CFC166}" type="slidenum">
              <a:rPr lang="en-US" altLang="ko-KR" smtClean="0"/>
              <a:pPr/>
              <a:t>‹#›</a:t>
            </a:fld>
            <a:endParaRPr lang="en-US" altLang="ko-KR"/>
          </a:p>
        </p:txBody>
      </p:sp>
    </p:spTree>
    <p:extLst>
      <p:ext uri="{BB962C8B-B14F-4D97-AF65-F5344CB8AC3E}">
        <p14:creationId xmlns:p14="http://schemas.microsoft.com/office/powerpoint/2010/main" val="960305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3DE4ADAD-D326-4438-A91F-A6BD8414E38C}" type="slidenum">
              <a:rPr lang="en-US" altLang="ko-KR" smtClean="0"/>
              <a:pPr/>
              <a:t>‹#›</a:t>
            </a:fld>
            <a:endParaRPr lang="en-US" altLang="ko-KR"/>
          </a:p>
        </p:txBody>
      </p:sp>
    </p:spTree>
    <p:extLst>
      <p:ext uri="{BB962C8B-B14F-4D97-AF65-F5344CB8AC3E}">
        <p14:creationId xmlns:p14="http://schemas.microsoft.com/office/powerpoint/2010/main" val="1766207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ltLang="ko-KR"/>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12265F78-947E-4C01-9361-D4B6872A38BC}" type="slidenum">
              <a:rPr lang="en-US" altLang="ko-KR" smtClean="0"/>
              <a:pPr/>
              <a:t>‹#›</a:t>
            </a:fld>
            <a:endParaRPr lang="en-US" altLang="ko-KR"/>
          </a:p>
        </p:txBody>
      </p:sp>
    </p:spTree>
    <p:extLst>
      <p:ext uri="{BB962C8B-B14F-4D97-AF65-F5344CB8AC3E}">
        <p14:creationId xmlns:p14="http://schemas.microsoft.com/office/powerpoint/2010/main" val="11245511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ltLang="ko-KR"/>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ltLang="ko-KR"/>
              <a:t>Образец подзаголовка</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B30E5606-C826-4B92-AFA5-DAA6B1FBA993}" type="slidenum">
              <a:rPr lang="en-US" altLang="ko-KR" smtClean="0"/>
              <a:pPr/>
              <a:t>‹#›</a:t>
            </a:fld>
            <a:endParaRPr lang="en-US" altLang="ko-KR"/>
          </a:p>
        </p:txBody>
      </p:sp>
    </p:spTree>
    <p:extLst>
      <p:ext uri="{BB962C8B-B14F-4D97-AF65-F5344CB8AC3E}">
        <p14:creationId xmlns:p14="http://schemas.microsoft.com/office/powerpoint/2010/main" val="125766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idx="1"/>
          </p:nvPr>
        </p:nvSpPr>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A77AE04D-7593-4362-AE6C-91658690894A}" type="slidenum">
              <a:rPr lang="en-US" altLang="ko-KR" smtClean="0"/>
              <a:pPr/>
              <a:t>‹#›</a:t>
            </a:fld>
            <a:endParaRPr lang="en-US" altLang="ko-KR"/>
          </a:p>
        </p:txBody>
      </p:sp>
    </p:spTree>
    <p:extLst>
      <p:ext uri="{BB962C8B-B14F-4D97-AF65-F5344CB8AC3E}">
        <p14:creationId xmlns:p14="http://schemas.microsoft.com/office/powerpoint/2010/main" val="15564410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ltLang="ko-KR"/>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ko-KR"/>
              <a:t>Образец текста</a:t>
            </a:r>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308EE19-3446-4936-ADA3-BFD6856269E3}" type="slidenum">
              <a:rPr lang="en-US" altLang="ko-KR" smtClean="0"/>
              <a:pPr/>
              <a:t>‹#›</a:t>
            </a:fld>
            <a:endParaRPr lang="en-US" altLang="ko-KR"/>
          </a:p>
        </p:txBody>
      </p:sp>
    </p:spTree>
    <p:extLst>
      <p:ext uri="{BB962C8B-B14F-4D97-AF65-F5344CB8AC3E}">
        <p14:creationId xmlns:p14="http://schemas.microsoft.com/office/powerpoint/2010/main" val="31246952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00BCD653-42F0-49FD-9A90-7A93C5F79E3D}" type="slidenum">
              <a:rPr lang="en-US" altLang="ko-KR" smtClean="0"/>
              <a:pPr/>
              <a:t>‹#›</a:t>
            </a:fld>
            <a:endParaRPr lang="en-US" altLang="ko-KR"/>
          </a:p>
        </p:txBody>
      </p:sp>
    </p:spTree>
    <p:extLst>
      <p:ext uri="{BB962C8B-B14F-4D97-AF65-F5344CB8AC3E}">
        <p14:creationId xmlns:p14="http://schemas.microsoft.com/office/powerpoint/2010/main" val="4181083945"/>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7" name="Date Placeholder 6"/>
          <p:cNvSpPr>
            <a:spLocks noGrp="1"/>
          </p:cNvSpPr>
          <p:nvPr>
            <p:ph type="dt" sz="half" idx="10"/>
          </p:nvPr>
        </p:nvSpPr>
        <p:spPr/>
        <p:txBody>
          <a:bodyPr/>
          <a:lstStyle/>
          <a:p>
            <a:endParaRPr lang="en-US" altLang="ko-KR"/>
          </a:p>
        </p:txBody>
      </p:sp>
      <p:sp>
        <p:nvSpPr>
          <p:cNvPr id="8" name="Footer Placeholder 7"/>
          <p:cNvSpPr>
            <a:spLocks noGrp="1"/>
          </p:cNvSpPr>
          <p:nvPr>
            <p:ph type="ftr" sz="quarter" idx="11"/>
          </p:nvPr>
        </p:nvSpPr>
        <p:spPr/>
        <p:txBody>
          <a:bodyPr/>
          <a:lstStyle/>
          <a:p>
            <a:endParaRPr lang="en-US" altLang="ko-KR"/>
          </a:p>
        </p:txBody>
      </p:sp>
      <p:sp>
        <p:nvSpPr>
          <p:cNvPr id="9" name="Slide Number Placeholder 8"/>
          <p:cNvSpPr>
            <a:spLocks noGrp="1"/>
          </p:cNvSpPr>
          <p:nvPr>
            <p:ph type="sldNum" sz="quarter" idx="12"/>
          </p:nvPr>
        </p:nvSpPr>
        <p:spPr/>
        <p:txBody>
          <a:bodyPr/>
          <a:lstStyle/>
          <a:p>
            <a:fld id="{57E8A63E-974C-43A8-9A74-75C997C3E29B}" type="slidenum">
              <a:rPr lang="en-US" altLang="ko-KR" smtClean="0"/>
              <a:pPr/>
              <a:t>‹#›</a:t>
            </a:fld>
            <a:endParaRPr lang="en-US" altLang="ko-KR"/>
          </a:p>
        </p:txBody>
      </p:sp>
      <p:sp>
        <p:nvSpPr>
          <p:cNvPr id="10" name="Title 9"/>
          <p:cNvSpPr>
            <a:spLocks noGrp="1"/>
          </p:cNvSpPr>
          <p:nvPr>
            <p:ph type="title"/>
          </p:nvPr>
        </p:nvSpPr>
        <p:spPr/>
        <p:txBody>
          <a:bodyPr/>
          <a:lstStyle/>
          <a:p>
            <a:r>
              <a:rPr lang="ru-RU" altLang="ko-KR"/>
              <a:t>Образец заголовка</a:t>
            </a:r>
            <a:endParaRPr lang="en-US" dirty="0"/>
          </a:p>
        </p:txBody>
      </p:sp>
    </p:spTree>
    <p:extLst>
      <p:ext uri="{BB962C8B-B14F-4D97-AF65-F5344CB8AC3E}">
        <p14:creationId xmlns:p14="http://schemas.microsoft.com/office/powerpoint/2010/main" val="752711396"/>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ko-KR"/>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p>
            <a:fld id="{DE6577F4-1B47-45C4-9973-92812F6C9A0F}" type="slidenum">
              <a:rPr lang="en-US" altLang="ko-KR" smtClean="0"/>
              <a:pPr/>
              <a:t>‹#›</a:t>
            </a:fld>
            <a:endParaRPr lang="en-US" altLang="ko-KR"/>
          </a:p>
        </p:txBody>
      </p:sp>
      <p:sp>
        <p:nvSpPr>
          <p:cNvPr id="6" name="Title 5"/>
          <p:cNvSpPr>
            <a:spLocks noGrp="1"/>
          </p:cNvSpPr>
          <p:nvPr>
            <p:ph type="title"/>
          </p:nvPr>
        </p:nvSpPr>
        <p:spPr/>
        <p:txBody>
          <a:bodyPr/>
          <a:lstStyle/>
          <a:p>
            <a:r>
              <a:rPr lang="ru-RU" altLang="ko-KR"/>
              <a:t>Образец заголовка</a:t>
            </a:r>
            <a:endParaRPr lang="en-US"/>
          </a:p>
        </p:txBody>
      </p:sp>
    </p:spTree>
    <p:extLst>
      <p:ext uri="{BB962C8B-B14F-4D97-AF65-F5344CB8AC3E}">
        <p14:creationId xmlns:p14="http://schemas.microsoft.com/office/powerpoint/2010/main" val="1206868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ko-KR"/>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p:txBody>
          <a:bodyPr/>
          <a:lstStyle/>
          <a:p>
            <a:fld id="{66130D09-C28C-4924-A9AE-0E2061E7C80A}" type="slidenum">
              <a:rPr lang="en-US" altLang="ko-KR" smtClean="0"/>
              <a:pPr/>
              <a:t>‹#›</a:t>
            </a:fld>
            <a:endParaRPr lang="en-US" altLang="ko-KR"/>
          </a:p>
        </p:txBody>
      </p:sp>
    </p:spTree>
    <p:extLst>
      <p:ext uri="{BB962C8B-B14F-4D97-AF65-F5344CB8AC3E}">
        <p14:creationId xmlns:p14="http://schemas.microsoft.com/office/powerpoint/2010/main" val="345058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ltLang="ko-KR"/>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ko-KR"/>
              <a:t>Образец текста</a:t>
            </a:r>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308EE19-3446-4936-ADA3-BFD6856269E3}" type="slidenum">
              <a:rPr lang="en-US" altLang="ko-KR" smtClean="0"/>
              <a:pPr/>
              <a:t>‹#›</a:t>
            </a:fld>
            <a:endParaRPr lang="en-US" altLang="ko-KR"/>
          </a:p>
        </p:txBody>
      </p:sp>
    </p:spTree>
    <p:extLst>
      <p:ext uri="{BB962C8B-B14F-4D97-AF65-F5344CB8AC3E}">
        <p14:creationId xmlns:p14="http://schemas.microsoft.com/office/powerpoint/2010/main" val="18206279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ltLang="ko-KR"/>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D75C3A19-BE5C-48D7-B2B7-8E2121DF2C3D}" type="slidenum">
              <a:rPr lang="en-US" altLang="ko-KR" smtClean="0"/>
              <a:pPr/>
              <a:t>‹#›</a:t>
            </a:fld>
            <a:endParaRPr lang="en-US" altLang="ko-KR"/>
          </a:p>
        </p:txBody>
      </p:sp>
    </p:spTree>
    <p:extLst>
      <p:ext uri="{BB962C8B-B14F-4D97-AF65-F5344CB8AC3E}">
        <p14:creationId xmlns:p14="http://schemas.microsoft.com/office/powerpoint/2010/main" val="2180976951"/>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ltLang="ko-KR"/>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ko-KR"/>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C28AE-2D46-49FE-9C78-2CCFE8CFC166}" type="slidenum">
              <a:rPr lang="en-US" altLang="ko-KR" smtClean="0"/>
              <a:pPr/>
              <a:t>‹#›</a:t>
            </a:fld>
            <a:endParaRPr lang="en-US" altLang="ko-KR"/>
          </a:p>
        </p:txBody>
      </p:sp>
    </p:spTree>
    <p:extLst>
      <p:ext uri="{BB962C8B-B14F-4D97-AF65-F5344CB8AC3E}">
        <p14:creationId xmlns:p14="http://schemas.microsoft.com/office/powerpoint/2010/main" val="2559637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3DE4ADAD-D326-4438-A91F-A6BD8414E38C}" type="slidenum">
              <a:rPr lang="en-US" altLang="ko-KR" smtClean="0"/>
              <a:pPr/>
              <a:t>‹#›</a:t>
            </a:fld>
            <a:endParaRPr lang="en-US" altLang="ko-KR"/>
          </a:p>
        </p:txBody>
      </p:sp>
    </p:spTree>
    <p:extLst>
      <p:ext uri="{BB962C8B-B14F-4D97-AF65-F5344CB8AC3E}">
        <p14:creationId xmlns:p14="http://schemas.microsoft.com/office/powerpoint/2010/main" val="3077821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ltLang="ko-KR"/>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12265F78-947E-4C01-9361-D4B6872A38BC}" type="slidenum">
              <a:rPr lang="en-US" altLang="ko-KR" smtClean="0"/>
              <a:pPr/>
              <a:t>‹#›</a:t>
            </a:fld>
            <a:endParaRPr lang="en-US" altLang="ko-KR"/>
          </a:p>
        </p:txBody>
      </p:sp>
    </p:spTree>
    <p:extLst>
      <p:ext uri="{BB962C8B-B14F-4D97-AF65-F5344CB8AC3E}">
        <p14:creationId xmlns:p14="http://schemas.microsoft.com/office/powerpoint/2010/main" val="1415834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ru-RU" altLang="ko-KR"/>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ltLang="ko-KR"/>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endParaRPr lang="en-US" altLang="ko-KR"/>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ltLang="ko-K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B30E5606-C826-4B92-AFA5-DAA6B1FBA993}" type="slidenum">
              <a:rPr lang="en-US" altLang="ko-KR" smtClean="0"/>
              <a:pPr/>
              <a:t>‹#›</a:t>
            </a:fld>
            <a:endParaRPr lang="en-US" altLang="ko-K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2632781"/>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idx="1"/>
          </p:nvPr>
        </p:nvSpPr>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A77AE04D-7593-4362-AE6C-91658690894A}" type="slidenum">
              <a:rPr lang="en-US" altLang="ko-KR" smtClean="0"/>
              <a:pPr/>
              <a:t>‹#›</a:t>
            </a:fld>
            <a:endParaRPr lang="en-US" altLang="ko-KR"/>
          </a:p>
        </p:txBody>
      </p:sp>
    </p:spTree>
    <p:extLst>
      <p:ext uri="{BB962C8B-B14F-4D97-AF65-F5344CB8AC3E}">
        <p14:creationId xmlns:p14="http://schemas.microsoft.com/office/powerpoint/2010/main" val="4286693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altLang="ko-KR"/>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ltLang="ko-KR"/>
              <a:t>Образец текста</a:t>
            </a:r>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7308EE19-3446-4936-ADA3-BFD6856269E3}" type="slidenum">
              <a:rPr lang="en-US" altLang="ko-KR" smtClean="0"/>
              <a:pPr/>
              <a:t>‹#›</a:t>
            </a:fld>
            <a:endParaRPr lang="en-US" altLang="ko-K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15781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00BCD653-42F0-49FD-9A90-7A93C5F79E3D}" type="slidenum">
              <a:rPr lang="en-US" altLang="ko-KR" smtClean="0"/>
              <a:pPr/>
              <a:t>‹#›</a:t>
            </a:fld>
            <a:endParaRPr lang="en-US" altLang="ko-KR"/>
          </a:p>
        </p:txBody>
      </p:sp>
    </p:spTree>
    <p:extLst>
      <p:ext uri="{BB962C8B-B14F-4D97-AF65-F5344CB8AC3E}">
        <p14:creationId xmlns:p14="http://schemas.microsoft.com/office/powerpoint/2010/main" val="709479173"/>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ltLang="ko-KR"/>
              <a:t>Образец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altLang="ko-KR"/>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7" name="Date Placeholder 6"/>
          <p:cNvSpPr>
            <a:spLocks noGrp="1"/>
          </p:cNvSpPr>
          <p:nvPr>
            <p:ph type="dt" sz="half" idx="10"/>
          </p:nvPr>
        </p:nvSpPr>
        <p:spPr/>
        <p:txBody>
          <a:bodyPr/>
          <a:lstStyle/>
          <a:p>
            <a:endParaRPr lang="en-US" altLang="ko-KR"/>
          </a:p>
        </p:txBody>
      </p:sp>
      <p:sp>
        <p:nvSpPr>
          <p:cNvPr id="8" name="Footer Placeholder 7"/>
          <p:cNvSpPr>
            <a:spLocks noGrp="1"/>
          </p:cNvSpPr>
          <p:nvPr>
            <p:ph type="ftr" sz="quarter" idx="11"/>
          </p:nvPr>
        </p:nvSpPr>
        <p:spPr/>
        <p:txBody>
          <a:bodyPr/>
          <a:lstStyle/>
          <a:p>
            <a:endParaRPr lang="en-US" altLang="ko-KR"/>
          </a:p>
        </p:txBody>
      </p:sp>
      <p:sp>
        <p:nvSpPr>
          <p:cNvPr id="9" name="Slide Number Placeholder 8"/>
          <p:cNvSpPr>
            <a:spLocks noGrp="1"/>
          </p:cNvSpPr>
          <p:nvPr>
            <p:ph type="sldNum" sz="quarter" idx="12"/>
          </p:nvPr>
        </p:nvSpPr>
        <p:spPr/>
        <p:txBody>
          <a:bodyPr/>
          <a:lstStyle/>
          <a:p>
            <a:fld id="{57E8A63E-974C-43A8-9A74-75C997C3E29B}" type="slidenum">
              <a:rPr lang="en-US" altLang="ko-KR" smtClean="0"/>
              <a:pPr/>
              <a:t>‹#›</a:t>
            </a:fld>
            <a:endParaRPr lang="en-US" altLang="ko-KR"/>
          </a:p>
        </p:txBody>
      </p:sp>
    </p:spTree>
    <p:extLst>
      <p:ext uri="{BB962C8B-B14F-4D97-AF65-F5344CB8AC3E}">
        <p14:creationId xmlns:p14="http://schemas.microsoft.com/office/powerpoint/2010/main" val="245638090"/>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ltLang="ko-KR"/>
              <a:t>Образец заголовка</a:t>
            </a:r>
            <a:endParaRPr lang="en-US" dirty="0"/>
          </a:p>
        </p:txBody>
      </p:sp>
      <p:sp>
        <p:nvSpPr>
          <p:cNvPr id="3" name="Date Placeholder 2"/>
          <p:cNvSpPr>
            <a:spLocks noGrp="1"/>
          </p:cNvSpPr>
          <p:nvPr>
            <p:ph type="dt" sz="half" idx="10"/>
          </p:nvPr>
        </p:nvSpPr>
        <p:spPr/>
        <p:txBody>
          <a:bodyPr/>
          <a:lstStyle/>
          <a:p>
            <a:endParaRPr lang="en-US" altLang="ko-KR"/>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p>
            <a:fld id="{DE6577F4-1B47-45C4-9973-92812F6C9A0F}" type="slidenum">
              <a:rPr lang="en-US" altLang="ko-KR" smtClean="0"/>
              <a:pPr/>
              <a:t>‹#›</a:t>
            </a:fld>
            <a:endParaRPr lang="en-US" altLang="ko-KR"/>
          </a:p>
        </p:txBody>
      </p:sp>
    </p:spTree>
    <p:extLst>
      <p:ext uri="{BB962C8B-B14F-4D97-AF65-F5344CB8AC3E}">
        <p14:creationId xmlns:p14="http://schemas.microsoft.com/office/powerpoint/2010/main" val="2674049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00BCD653-42F0-49FD-9A90-7A93C5F79E3D}" type="slidenum">
              <a:rPr lang="en-US" altLang="ko-KR" smtClean="0"/>
              <a:pPr/>
              <a:t>‹#›</a:t>
            </a:fld>
            <a:endParaRPr lang="en-US" altLang="ko-KR"/>
          </a:p>
        </p:txBody>
      </p:sp>
    </p:spTree>
    <p:extLst>
      <p:ext uri="{BB962C8B-B14F-4D97-AF65-F5344CB8AC3E}">
        <p14:creationId xmlns:p14="http://schemas.microsoft.com/office/powerpoint/2010/main" val="4032701483"/>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ko-KR"/>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p:txBody>
          <a:bodyPr/>
          <a:lstStyle/>
          <a:p>
            <a:fld id="{66130D09-C28C-4924-A9AE-0E2061E7C80A}" type="slidenum">
              <a:rPr lang="en-US" altLang="ko-KR" smtClean="0"/>
              <a:pPr/>
              <a:t>‹#›</a:t>
            </a:fld>
            <a:endParaRPr lang="en-US" altLang="ko-KR"/>
          </a:p>
        </p:txBody>
      </p:sp>
    </p:spTree>
    <p:extLst>
      <p:ext uri="{BB962C8B-B14F-4D97-AF65-F5344CB8AC3E}">
        <p14:creationId xmlns:p14="http://schemas.microsoft.com/office/powerpoint/2010/main" val="2704103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ru-RU" altLang="ko-KR"/>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D75C3A19-BE5C-48D7-B2B7-8E2121DF2C3D}" type="slidenum">
              <a:rPr lang="en-US" altLang="ko-KR" smtClean="0"/>
              <a:pPr/>
              <a:t>‹#›</a:t>
            </a:fld>
            <a:endParaRPr lang="en-US" altLang="ko-KR"/>
          </a:p>
        </p:txBody>
      </p:sp>
    </p:spTree>
    <p:extLst>
      <p:ext uri="{BB962C8B-B14F-4D97-AF65-F5344CB8AC3E}">
        <p14:creationId xmlns:p14="http://schemas.microsoft.com/office/powerpoint/2010/main" val="2841583018"/>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ru-RU" altLang="ko-KR"/>
              <a:t>Образец заголовка</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ko-KR"/>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C28AE-2D46-49FE-9C78-2CCFE8CFC166}" type="slidenum">
              <a:rPr lang="en-US" altLang="ko-KR" smtClean="0"/>
              <a:pPr/>
              <a:t>‹#›</a:t>
            </a:fld>
            <a:endParaRPr lang="en-US" altLang="ko-KR"/>
          </a:p>
        </p:txBody>
      </p:sp>
    </p:spTree>
    <p:extLst>
      <p:ext uri="{BB962C8B-B14F-4D97-AF65-F5344CB8AC3E}">
        <p14:creationId xmlns:p14="http://schemas.microsoft.com/office/powerpoint/2010/main" val="2239174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ko-KR"/>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3DE4ADAD-D326-4438-A91F-A6BD8414E38C}" type="slidenum">
              <a:rPr lang="en-US" altLang="ko-KR" smtClean="0"/>
              <a:pPr/>
              <a:t>‹#›</a:t>
            </a:fld>
            <a:endParaRPr lang="en-US" altLang="ko-KR"/>
          </a:p>
        </p:txBody>
      </p:sp>
    </p:spTree>
    <p:extLst>
      <p:ext uri="{BB962C8B-B14F-4D97-AF65-F5344CB8AC3E}">
        <p14:creationId xmlns:p14="http://schemas.microsoft.com/office/powerpoint/2010/main" val="798344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altLang="ko-KR"/>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10"/>
          </p:nvPr>
        </p:nvSpPr>
        <p:spPr/>
        <p:txBody>
          <a:bodyPr/>
          <a:lstStyle/>
          <a:p>
            <a:endParaRPr lang="en-US" altLang="ko-KR"/>
          </a:p>
        </p:txBody>
      </p:sp>
      <p:sp>
        <p:nvSpPr>
          <p:cNvPr id="5" name="Footer Placeholder 4"/>
          <p:cNvSpPr>
            <a:spLocks noGrp="1"/>
          </p:cNvSpPr>
          <p:nvPr>
            <p:ph type="ftr" sz="quarter" idx="11"/>
          </p:nvPr>
        </p:nvSpPr>
        <p:spPr/>
        <p:txBody>
          <a:bodyPr/>
          <a:lstStyle/>
          <a:p>
            <a:endParaRPr lang="en-US" altLang="ko-KR"/>
          </a:p>
        </p:txBody>
      </p:sp>
      <p:sp>
        <p:nvSpPr>
          <p:cNvPr id="6" name="Slide Number Placeholder 5"/>
          <p:cNvSpPr>
            <a:spLocks noGrp="1"/>
          </p:cNvSpPr>
          <p:nvPr>
            <p:ph type="sldNum" sz="quarter" idx="12"/>
          </p:nvPr>
        </p:nvSpPr>
        <p:spPr/>
        <p:txBody>
          <a:bodyPr/>
          <a:lstStyle/>
          <a:p>
            <a:fld id="{12265F78-947E-4C01-9361-D4B6872A38BC}" type="slidenum">
              <a:rPr lang="en-US" altLang="ko-KR" smtClean="0"/>
              <a:pPr/>
              <a:t>‹#›</a:t>
            </a:fld>
            <a:endParaRPr lang="en-US" altLang="ko-KR"/>
          </a:p>
        </p:txBody>
      </p:sp>
    </p:spTree>
    <p:extLst>
      <p:ext uri="{BB962C8B-B14F-4D97-AF65-F5344CB8AC3E}">
        <p14:creationId xmlns:p14="http://schemas.microsoft.com/office/powerpoint/2010/main" val="366846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ltLang="ko-KR"/>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a:p>
        </p:txBody>
      </p:sp>
      <p:sp>
        <p:nvSpPr>
          <p:cNvPr id="7" name="Date Placeholder 6"/>
          <p:cNvSpPr>
            <a:spLocks noGrp="1"/>
          </p:cNvSpPr>
          <p:nvPr>
            <p:ph type="dt" sz="half" idx="10"/>
          </p:nvPr>
        </p:nvSpPr>
        <p:spPr/>
        <p:txBody>
          <a:bodyPr/>
          <a:lstStyle/>
          <a:p>
            <a:endParaRPr lang="en-US" altLang="ko-KR"/>
          </a:p>
        </p:txBody>
      </p:sp>
      <p:sp>
        <p:nvSpPr>
          <p:cNvPr id="8" name="Footer Placeholder 7"/>
          <p:cNvSpPr>
            <a:spLocks noGrp="1"/>
          </p:cNvSpPr>
          <p:nvPr>
            <p:ph type="ftr" sz="quarter" idx="11"/>
          </p:nvPr>
        </p:nvSpPr>
        <p:spPr/>
        <p:txBody>
          <a:bodyPr/>
          <a:lstStyle/>
          <a:p>
            <a:endParaRPr lang="en-US" altLang="ko-KR"/>
          </a:p>
        </p:txBody>
      </p:sp>
      <p:sp>
        <p:nvSpPr>
          <p:cNvPr id="9" name="Slide Number Placeholder 8"/>
          <p:cNvSpPr>
            <a:spLocks noGrp="1"/>
          </p:cNvSpPr>
          <p:nvPr>
            <p:ph type="sldNum" sz="quarter" idx="12"/>
          </p:nvPr>
        </p:nvSpPr>
        <p:spPr/>
        <p:txBody>
          <a:bodyPr/>
          <a:lstStyle/>
          <a:p>
            <a:fld id="{57E8A63E-974C-43A8-9A74-75C997C3E29B}" type="slidenum">
              <a:rPr lang="en-US" altLang="ko-KR" smtClean="0"/>
              <a:pPr/>
              <a:t>‹#›</a:t>
            </a:fld>
            <a:endParaRPr lang="en-US" altLang="ko-KR"/>
          </a:p>
        </p:txBody>
      </p:sp>
      <p:sp>
        <p:nvSpPr>
          <p:cNvPr id="10" name="Title 9"/>
          <p:cNvSpPr>
            <a:spLocks noGrp="1"/>
          </p:cNvSpPr>
          <p:nvPr>
            <p:ph type="title"/>
          </p:nvPr>
        </p:nvSpPr>
        <p:spPr/>
        <p:txBody>
          <a:bodyPr/>
          <a:lstStyle/>
          <a:p>
            <a:r>
              <a:rPr lang="ru-RU" altLang="ko-KR"/>
              <a:t>Образец заголовка</a:t>
            </a:r>
            <a:endParaRPr lang="en-US" dirty="0"/>
          </a:p>
        </p:txBody>
      </p:sp>
    </p:spTree>
    <p:extLst>
      <p:ext uri="{BB962C8B-B14F-4D97-AF65-F5344CB8AC3E}">
        <p14:creationId xmlns:p14="http://schemas.microsoft.com/office/powerpoint/2010/main" val="8869706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ko-KR"/>
          </a:p>
        </p:txBody>
      </p:sp>
      <p:sp>
        <p:nvSpPr>
          <p:cNvPr id="4" name="Footer Placeholder 3"/>
          <p:cNvSpPr>
            <a:spLocks noGrp="1"/>
          </p:cNvSpPr>
          <p:nvPr>
            <p:ph type="ftr" sz="quarter" idx="11"/>
          </p:nvPr>
        </p:nvSpPr>
        <p:spPr/>
        <p:txBody>
          <a:bodyPr/>
          <a:lstStyle/>
          <a:p>
            <a:endParaRPr lang="en-US" altLang="ko-KR"/>
          </a:p>
        </p:txBody>
      </p:sp>
      <p:sp>
        <p:nvSpPr>
          <p:cNvPr id="5" name="Slide Number Placeholder 4"/>
          <p:cNvSpPr>
            <a:spLocks noGrp="1"/>
          </p:cNvSpPr>
          <p:nvPr>
            <p:ph type="sldNum" sz="quarter" idx="12"/>
          </p:nvPr>
        </p:nvSpPr>
        <p:spPr/>
        <p:txBody>
          <a:bodyPr/>
          <a:lstStyle/>
          <a:p>
            <a:fld id="{DE6577F4-1B47-45C4-9973-92812F6C9A0F}" type="slidenum">
              <a:rPr lang="en-US" altLang="ko-KR" smtClean="0"/>
              <a:pPr/>
              <a:t>‹#›</a:t>
            </a:fld>
            <a:endParaRPr lang="en-US" altLang="ko-KR"/>
          </a:p>
        </p:txBody>
      </p:sp>
      <p:sp>
        <p:nvSpPr>
          <p:cNvPr id="6" name="Title 5"/>
          <p:cNvSpPr>
            <a:spLocks noGrp="1"/>
          </p:cNvSpPr>
          <p:nvPr>
            <p:ph type="title"/>
          </p:nvPr>
        </p:nvSpPr>
        <p:spPr/>
        <p:txBody>
          <a:bodyPr/>
          <a:lstStyle/>
          <a:p>
            <a:r>
              <a:rPr lang="ru-RU" altLang="ko-KR"/>
              <a:t>Образец заголовка</a:t>
            </a:r>
            <a:endParaRPr lang="en-US"/>
          </a:p>
        </p:txBody>
      </p:sp>
    </p:spTree>
    <p:extLst>
      <p:ext uri="{BB962C8B-B14F-4D97-AF65-F5344CB8AC3E}">
        <p14:creationId xmlns:p14="http://schemas.microsoft.com/office/powerpoint/2010/main" val="78604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ko-KR"/>
          </a:p>
        </p:txBody>
      </p:sp>
      <p:sp>
        <p:nvSpPr>
          <p:cNvPr id="3" name="Footer Placeholder 2"/>
          <p:cNvSpPr>
            <a:spLocks noGrp="1"/>
          </p:cNvSpPr>
          <p:nvPr>
            <p:ph type="ftr" sz="quarter" idx="11"/>
          </p:nvPr>
        </p:nvSpPr>
        <p:spPr/>
        <p:txBody>
          <a:bodyPr/>
          <a:lstStyle/>
          <a:p>
            <a:endParaRPr lang="en-US" altLang="ko-KR"/>
          </a:p>
        </p:txBody>
      </p:sp>
      <p:sp>
        <p:nvSpPr>
          <p:cNvPr id="4" name="Slide Number Placeholder 3"/>
          <p:cNvSpPr>
            <a:spLocks noGrp="1"/>
          </p:cNvSpPr>
          <p:nvPr>
            <p:ph type="sldNum" sz="quarter" idx="12"/>
          </p:nvPr>
        </p:nvSpPr>
        <p:spPr/>
        <p:txBody>
          <a:bodyPr/>
          <a:lstStyle/>
          <a:p>
            <a:fld id="{66130D09-C28C-4924-A9AE-0E2061E7C80A}" type="slidenum">
              <a:rPr lang="en-US" altLang="ko-KR" smtClean="0"/>
              <a:pPr/>
              <a:t>‹#›</a:t>
            </a:fld>
            <a:endParaRPr lang="en-US" altLang="ko-KR"/>
          </a:p>
        </p:txBody>
      </p:sp>
    </p:spTree>
    <p:extLst>
      <p:ext uri="{BB962C8B-B14F-4D97-AF65-F5344CB8AC3E}">
        <p14:creationId xmlns:p14="http://schemas.microsoft.com/office/powerpoint/2010/main" val="3335925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ltLang="ko-KR"/>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altLang="ko-KR"/>
          </a:p>
        </p:txBody>
      </p:sp>
      <p:sp>
        <p:nvSpPr>
          <p:cNvPr id="7" name="Slide Number Placeholder 6"/>
          <p:cNvSpPr>
            <a:spLocks noGrp="1"/>
          </p:cNvSpPr>
          <p:nvPr>
            <p:ph type="sldNum" sz="quarter" idx="12"/>
          </p:nvPr>
        </p:nvSpPr>
        <p:spPr/>
        <p:txBody>
          <a:bodyPr/>
          <a:lstStyle/>
          <a:p>
            <a:fld id="{D75C3A19-BE5C-48D7-B2B7-8E2121DF2C3D}" type="slidenum">
              <a:rPr lang="en-US" altLang="ko-KR" smtClean="0"/>
              <a:pPr/>
              <a:t>‹#›</a:t>
            </a:fld>
            <a:endParaRPr lang="en-US" altLang="ko-KR"/>
          </a:p>
        </p:txBody>
      </p:sp>
    </p:spTree>
    <p:extLst>
      <p:ext uri="{BB962C8B-B14F-4D97-AF65-F5344CB8AC3E}">
        <p14:creationId xmlns:p14="http://schemas.microsoft.com/office/powerpoint/2010/main" val="32346685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ltLang="ko-KR"/>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ltLang="ko-KR"/>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ltLang="ko-KR"/>
              <a:t>Образец текста</a:t>
            </a:r>
          </a:p>
        </p:txBody>
      </p:sp>
      <p:sp>
        <p:nvSpPr>
          <p:cNvPr id="5" name="Date Placeholder 4"/>
          <p:cNvSpPr>
            <a:spLocks noGrp="1"/>
          </p:cNvSpPr>
          <p:nvPr>
            <p:ph type="dt" sz="half" idx="10"/>
          </p:nvPr>
        </p:nvSpPr>
        <p:spPr/>
        <p:txBody>
          <a:bodyPr/>
          <a:lstStyle/>
          <a:p>
            <a:endParaRPr lang="en-US" altLang="ko-K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3C28AE-2D46-49FE-9C78-2CCFE8CFC166}" type="slidenum">
              <a:rPr lang="en-US" altLang="ko-KR" smtClean="0"/>
              <a:pPr/>
              <a:t>‹#›</a:t>
            </a:fld>
            <a:endParaRPr lang="en-US" altLang="ko-KR"/>
          </a:p>
        </p:txBody>
      </p:sp>
    </p:spTree>
    <p:extLst>
      <p:ext uri="{BB962C8B-B14F-4D97-AF65-F5344CB8AC3E}">
        <p14:creationId xmlns:p14="http://schemas.microsoft.com/office/powerpoint/2010/main" val="2334888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ltLang="ko-KR"/>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ltLang="ko-K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ltLang="ko-K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E3D537C-4752-4C0A-A5AC-4EED1C48D75A}" type="slidenum">
              <a:rPr lang="en-US" altLang="ko-KR" smtClean="0"/>
              <a:pPr/>
              <a:t>‹#›</a:t>
            </a:fld>
            <a:endParaRPr lang="en-US" altLang="ko-KR"/>
          </a:p>
        </p:txBody>
      </p:sp>
    </p:spTree>
    <p:extLst>
      <p:ext uri="{BB962C8B-B14F-4D97-AF65-F5344CB8AC3E}">
        <p14:creationId xmlns:p14="http://schemas.microsoft.com/office/powerpoint/2010/main" val="2397257981"/>
      </p:ext>
    </p:extLst>
  </p:cSld>
  <p:clrMap bg1="lt1" tx1="dk1" bg2="lt2" tx2="dk2" accent1="accent1" accent2="accent2" accent3="accent3" accent4="accent4" accent5="accent5" accent6="accent6" hlink="hlink" folHlink="folHlink"/>
  <p:sldLayoutIdLst>
    <p:sldLayoutId id="2147484362" r:id="rId1"/>
    <p:sldLayoutId id="2147484363" r:id="rId2"/>
    <p:sldLayoutId id="2147484364" r:id="rId3"/>
    <p:sldLayoutId id="2147484365" r:id="rId4"/>
    <p:sldLayoutId id="2147484366" r:id="rId5"/>
    <p:sldLayoutId id="2147484367" r:id="rId6"/>
    <p:sldLayoutId id="2147484368" r:id="rId7"/>
    <p:sldLayoutId id="2147484369" r:id="rId8"/>
    <p:sldLayoutId id="2147484370" r:id="rId9"/>
    <p:sldLayoutId id="2147484371" r:id="rId10"/>
    <p:sldLayoutId id="2147484372"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ltLang="ko-KR"/>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ltLang="ko-K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ltLang="ko-K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E3D537C-4752-4C0A-A5AC-4EED1C48D75A}" type="slidenum">
              <a:rPr lang="en-US" altLang="ko-KR" smtClean="0"/>
              <a:pPr/>
              <a:t>‹#›</a:t>
            </a:fld>
            <a:endParaRPr lang="en-US" altLang="ko-KR"/>
          </a:p>
        </p:txBody>
      </p:sp>
    </p:spTree>
    <p:extLst>
      <p:ext uri="{BB962C8B-B14F-4D97-AF65-F5344CB8AC3E}">
        <p14:creationId xmlns:p14="http://schemas.microsoft.com/office/powerpoint/2010/main" val="235649686"/>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ltLang="ko-KR"/>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ltLang="ko-K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ltLang="ko-K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E3D537C-4752-4C0A-A5AC-4EED1C48D75A}" type="slidenum">
              <a:rPr lang="en-US" altLang="ko-KR" smtClean="0"/>
              <a:pPr/>
              <a:t>‹#›</a:t>
            </a:fld>
            <a:endParaRPr lang="en-US" altLang="ko-KR"/>
          </a:p>
        </p:txBody>
      </p:sp>
    </p:spTree>
    <p:extLst>
      <p:ext uri="{BB962C8B-B14F-4D97-AF65-F5344CB8AC3E}">
        <p14:creationId xmlns:p14="http://schemas.microsoft.com/office/powerpoint/2010/main" val="2991362370"/>
      </p:ext>
    </p:extLst>
  </p:cSld>
  <p:clrMap bg1="lt1" tx1="dk1" bg2="lt2" tx2="dk2" accent1="accent1" accent2="accent2" accent3="accent3" accent4="accent4" accent5="accent5" accent6="accent6" hlink="hlink" folHlink="folHlink"/>
  <p:sldLayoutIdLst>
    <p:sldLayoutId id="2147484410" r:id="rId1"/>
    <p:sldLayoutId id="2147484411" r:id="rId2"/>
    <p:sldLayoutId id="2147484412" r:id="rId3"/>
    <p:sldLayoutId id="2147484413" r:id="rId4"/>
    <p:sldLayoutId id="2147484414" r:id="rId5"/>
    <p:sldLayoutId id="2147484415" r:id="rId6"/>
    <p:sldLayoutId id="2147484416" r:id="rId7"/>
    <p:sldLayoutId id="2147484417" r:id="rId8"/>
    <p:sldLayoutId id="2147484418" r:id="rId9"/>
    <p:sldLayoutId id="2147484419" r:id="rId10"/>
    <p:sldLayoutId id="2147484420"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1"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ru-RU" altLang="ko-KR"/>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altLang="ko-KR"/>
              <a:t>Образец текста</a:t>
            </a:r>
          </a:p>
          <a:p>
            <a:pPr lvl="1"/>
            <a:r>
              <a:rPr lang="ru-RU" altLang="ko-KR"/>
              <a:t>Второй уровень</a:t>
            </a:r>
          </a:p>
          <a:p>
            <a:pPr lvl="2"/>
            <a:r>
              <a:rPr lang="ru-RU" altLang="ko-KR"/>
              <a:t>Третий уровень</a:t>
            </a:r>
          </a:p>
          <a:p>
            <a:pPr lvl="3"/>
            <a:r>
              <a:rPr lang="ru-RU" altLang="ko-KR"/>
              <a:t>Четвертый уровень</a:t>
            </a:r>
          </a:p>
          <a:p>
            <a:pPr lvl="4"/>
            <a:r>
              <a:rPr lang="ru-RU" altLang="ko-KR"/>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endParaRPr lang="en-US" altLang="ko-K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ltLang="ko-K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E3D537C-4752-4C0A-A5AC-4EED1C48D75A}" type="slidenum">
              <a:rPr lang="en-US" altLang="ko-KR" smtClean="0"/>
              <a:pPr/>
              <a:t>‹#›</a:t>
            </a:fld>
            <a:endParaRPr lang="en-US" altLang="ko-KR"/>
          </a:p>
        </p:txBody>
      </p:sp>
    </p:spTree>
    <p:extLst>
      <p:ext uri="{BB962C8B-B14F-4D97-AF65-F5344CB8AC3E}">
        <p14:creationId xmlns:p14="http://schemas.microsoft.com/office/powerpoint/2010/main" val="181397571"/>
      </p:ext>
    </p:extLst>
  </p:cSld>
  <p:clrMap bg1="lt1" tx1="dk1" bg2="lt2" tx2="dk2" accent1="accent1" accent2="accent2" accent3="accent3" accent4="accent4" accent5="accent5" accent6="accent6" hlink="hlink" folHlink="folHlink"/>
  <p:sldLayoutIdLst>
    <p:sldLayoutId id="2147484434" r:id="rId1"/>
    <p:sldLayoutId id="2147484435" r:id="rId2"/>
    <p:sldLayoutId id="2147484436" r:id="rId3"/>
    <p:sldLayoutId id="2147484437" r:id="rId4"/>
    <p:sldLayoutId id="2147484438" r:id="rId5"/>
    <p:sldLayoutId id="2147484439" r:id="rId6"/>
    <p:sldLayoutId id="2147484440" r:id="rId7"/>
    <p:sldLayoutId id="2147484441" r:id="rId8"/>
    <p:sldLayoutId id="2147484442" r:id="rId9"/>
    <p:sldLayoutId id="2147484443" r:id="rId10"/>
    <p:sldLayoutId id="2147484444" r:id="rId11"/>
  </p:sldLayoutIdLst>
  <p:txStyles>
    <p:titleStyle>
      <a:lvl1pPr algn="l" defTabSz="914400" rtl="0" eaLnBrk="1" latinLnBrk="1"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1"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1"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1"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6C2B4C6-4022-4FD3-AF55-9795A6C455F2}"/>
              </a:ext>
            </a:extLst>
          </p:cNvPr>
          <p:cNvSpPr>
            <a:spLocks noGrp="1" noChangeArrowheads="1"/>
          </p:cNvSpPr>
          <p:nvPr>
            <p:ph type="ctrTitle"/>
          </p:nvPr>
        </p:nvSpPr>
        <p:spPr>
          <a:xfrm>
            <a:off x="3445934" y="1412777"/>
            <a:ext cx="5308866" cy="1914621"/>
          </a:xfrm>
        </p:spPr>
        <p:txBody>
          <a:bodyPr>
            <a:normAutofit fontScale="90000"/>
          </a:bodyPr>
          <a:lstStyle/>
          <a:p>
            <a:br>
              <a:rPr lang="en-US" altLang="ko-KR" sz="2700" b="1" dirty="0"/>
            </a:br>
            <a:br>
              <a:rPr lang="en-US" altLang="ko-KR" sz="2700" b="1" dirty="0"/>
            </a:br>
            <a:br>
              <a:rPr lang="en-US" altLang="ko-KR" sz="2700" b="1" dirty="0"/>
            </a:br>
            <a:br>
              <a:rPr lang="en-US" altLang="ko-KR" sz="2700" b="1" dirty="0"/>
            </a:br>
            <a:br>
              <a:rPr lang="en-US" altLang="ko-KR" sz="2700" b="1" dirty="0"/>
            </a:br>
            <a:br>
              <a:rPr lang="en-US" altLang="ko-KR" sz="2700" b="1" dirty="0"/>
            </a:br>
            <a:br>
              <a:rPr lang="en-US" altLang="ko-KR" sz="2700" b="1" dirty="0"/>
            </a:br>
            <a:r>
              <a:rPr lang="en-US" altLang="ko-KR" sz="2700" b="1" dirty="0"/>
              <a:t>Compiling History of North Korea in the 21</a:t>
            </a:r>
            <a:r>
              <a:rPr lang="en-US" altLang="ko-KR" sz="2700" b="1" baseline="30000" dirty="0"/>
              <a:t>st</a:t>
            </a:r>
            <a:r>
              <a:rPr lang="en-US" altLang="ko-KR" sz="2700" b="1" dirty="0"/>
              <a:t> Century: Methodology of Fact Selection and Analysis</a:t>
            </a:r>
            <a:endParaRPr lang="en-US" altLang="ko-KR" sz="2900" dirty="0">
              <a:ea typeface="굴림" panose="020B0600000101010101" pitchFamily="50" charset="-127"/>
            </a:endParaRPr>
          </a:p>
        </p:txBody>
      </p:sp>
      <p:sp>
        <p:nvSpPr>
          <p:cNvPr id="2051" name="Rectangle 3">
            <a:extLst>
              <a:ext uri="{FF2B5EF4-FFF2-40B4-BE49-F238E27FC236}">
                <a16:creationId xmlns:a16="http://schemas.microsoft.com/office/drawing/2014/main" id="{0739CE0E-1338-48DE-B683-0E199766525F}"/>
              </a:ext>
            </a:extLst>
          </p:cNvPr>
          <p:cNvSpPr>
            <a:spLocks noGrp="1" noChangeArrowheads="1"/>
          </p:cNvSpPr>
          <p:nvPr>
            <p:ph type="subTitle" idx="1"/>
          </p:nvPr>
        </p:nvSpPr>
        <p:spPr>
          <a:xfrm>
            <a:off x="1261872" y="4800600"/>
            <a:ext cx="9802680" cy="1691640"/>
          </a:xfrm>
        </p:spPr>
        <p:txBody>
          <a:bodyPr>
            <a:normAutofit fontScale="92500" lnSpcReduction="10000"/>
          </a:bodyPr>
          <a:lstStyle/>
          <a:p>
            <a:pPr algn="ctr" eaLnBrk="0" fontAlgn="base" latinLnBrk="0" hangingPunct="0">
              <a:spcBef>
                <a:spcPct val="0"/>
              </a:spcBef>
              <a:spcAft>
                <a:spcPct val="0"/>
              </a:spcAft>
              <a:buClrTx/>
              <a:buSzTx/>
            </a:pPr>
            <a:r>
              <a:rPr lang="en-US" altLang="ko-KR" sz="1900" b="1" cap="none" dirty="0">
                <a:solidFill>
                  <a:schemeClr val="tx1"/>
                </a:solidFill>
                <a:ea typeface="굴림" panose="020B0600000101010101" pitchFamily="50" charset="-127"/>
                <a:cs typeface="Arial" panose="020B0604020202020204" pitchFamily="34" charset="0"/>
              </a:rPr>
              <a:t>Sergei O. Kurbanov</a:t>
            </a:r>
            <a:r>
              <a:rPr lang="ru-RU" altLang="ko-KR" dirty="0"/>
              <a:t>©</a:t>
            </a:r>
            <a:endParaRPr lang="ko-KR" altLang="ko-KR" dirty="0"/>
          </a:p>
          <a:p>
            <a:pPr lvl="0" algn="ctr" defTabSz="914400" eaLnBrk="0" fontAlgn="base" latinLnBrk="0" hangingPunct="0">
              <a:spcBef>
                <a:spcPct val="0"/>
              </a:spcBef>
              <a:spcAft>
                <a:spcPct val="0"/>
              </a:spcAft>
              <a:buClrTx/>
              <a:buSzTx/>
            </a:pPr>
            <a:r>
              <a:rPr lang="en-US" altLang="ko-KR" sz="1900" b="1" cap="none" dirty="0">
                <a:solidFill>
                  <a:schemeClr val="tx1"/>
                </a:solidFill>
                <a:ea typeface="굴림" panose="020B0600000101010101" pitchFamily="50" charset="-127"/>
                <a:cs typeface="Arial" panose="020B0604020202020204" pitchFamily="34" charset="0"/>
              </a:rPr>
              <a:t>. </a:t>
            </a:r>
            <a:r>
              <a:rPr lang="en-US" altLang="ko-KR" sz="1900" cap="none" dirty="0">
                <a:solidFill>
                  <a:srgbClr val="FF0000"/>
                </a:solidFill>
                <a:ea typeface="굴림" panose="020B0600000101010101" pitchFamily="50" charset="-127"/>
                <a:cs typeface="Arial" panose="020B0604020202020204" pitchFamily="34" charset="0"/>
              </a:rPr>
              <a:t>Not to be copied, photographed or reproduced in any way without written permission of the author</a:t>
            </a:r>
          </a:p>
          <a:p>
            <a:pPr lvl="0" algn="ctr" defTabSz="914400" eaLnBrk="0" fontAlgn="base" latinLnBrk="0" hangingPunct="0">
              <a:spcBef>
                <a:spcPct val="0"/>
              </a:spcBef>
              <a:spcAft>
                <a:spcPct val="0"/>
              </a:spcAft>
              <a:buClrTx/>
              <a:buSzTx/>
            </a:pPr>
            <a:endParaRPr lang="en-US" altLang="ko-KR" sz="1900" cap="none" dirty="0">
              <a:solidFill>
                <a:schemeClr val="tx1"/>
              </a:solidFill>
              <a:ea typeface="굴림" panose="020B0600000101010101" pitchFamily="50" charset="-127"/>
              <a:cs typeface="Arial" panose="020B0604020202020204" pitchFamily="34" charset="0"/>
            </a:endParaRPr>
          </a:p>
          <a:p>
            <a:pPr algn="ctr" eaLnBrk="0" fontAlgn="base" latinLnBrk="0" hangingPunct="0">
              <a:spcBef>
                <a:spcPct val="0"/>
              </a:spcBef>
              <a:spcAft>
                <a:spcPct val="0"/>
              </a:spcAft>
              <a:buClrTx/>
              <a:buSzTx/>
            </a:pPr>
            <a:r>
              <a:rPr lang="en-US" altLang="ko-KR" sz="1600" b="1" cap="none" dirty="0">
                <a:solidFill>
                  <a:schemeClr val="tx1"/>
                </a:solidFill>
                <a:ea typeface="굴림" panose="020B0600000101010101" pitchFamily="50" charset="-127"/>
                <a:cs typeface="Arial" panose="020B0604020202020204" pitchFamily="34" charset="0"/>
              </a:rPr>
              <a:t>Professor, St. Petersburg University; Visiting Scholar, GWIKS;</a:t>
            </a:r>
            <a:r>
              <a:rPr lang="en-US" altLang="ko-KR" sz="1600" b="1" dirty="0">
                <a:solidFill>
                  <a:schemeClr val="tx1"/>
                </a:solidFill>
                <a:ea typeface="굴림" panose="020B0600000101010101" pitchFamily="50" charset="-127"/>
                <a:cs typeface="Arial" panose="020B0604020202020204" pitchFamily="34" charset="0"/>
              </a:rPr>
              <a:t> </a:t>
            </a:r>
          </a:p>
          <a:p>
            <a:pPr algn="ctr" eaLnBrk="0" fontAlgn="base" latinLnBrk="0" hangingPunct="0">
              <a:spcBef>
                <a:spcPct val="0"/>
              </a:spcBef>
              <a:spcAft>
                <a:spcPct val="0"/>
              </a:spcAft>
              <a:buClrTx/>
              <a:buSzTx/>
            </a:pPr>
            <a:r>
              <a:rPr lang="en-US" altLang="ko-KR" sz="1600" dirty="0">
                <a:solidFill>
                  <a:schemeClr val="tx1"/>
                </a:solidFill>
                <a:ea typeface="굴림" panose="020B0600000101010101" pitchFamily="50" charset="-127"/>
                <a:cs typeface="Arial" panose="020B0604020202020204" pitchFamily="34" charset="0"/>
              </a:rPr>
              <a:t>Fellow, ICAS</a:t>
            </a:r>
          </a:p>
          <a:p>
            <a:pPr lvl="0" algn="ctr" defTabSz="914400" eaLnBrk="0" fontAlgn="base" latinLnBrk="0" hangingPunct="0">
              <a:spcBef>
                <a:spcPct val="0"/>
              </a:spcBef>
              <a:spcAft>
                <a:spcPct val="0"/>
              </a:spcAft>
              <a:buClrTx/>
              <a:buSzTx/>
            </a:pPr>
            <a:endParaRPr lang="en-US" altLang="ko-KR" sz="1600" dirty="0">
              <a:solidFill>
                <a:schemeClr val="tx1"/>
              </a:solidFill>
              <a:ea typeface="굴림" panose="020B0600000101010101" pitchFamily="50" charset="-127"/>
              <a:cs typeface="Arial" panose="020B0604020202020204" pitchFamily="34" charset="0"/>
            </a:endParaRPr>
          </a:p>
          <a:p>
            <a:pPr lvl="0" algn="ctr" defTabSz="914400" eaLnBrk="0" fontAlgn="base" latinLnBrk="0" hangingPunct="0">
              <a:spcBef>
                <a:spcPct val="0"/>
              </a:spcBef>
              <a:spcAft>
                <a:spcPct val="0"/>
              </a:spcAft>
              <a:buClrTx/>
              <a:buSzTx/>
            </a:pPr>
            <a:r>
              <a:rPr lang="en-US" altLang="ko-KR" sz="1600" dirty="0">
                <a:solidFill>
                  <a:schemeClr val="tx1"/>
                </a:solidFill>
              </a:rPr>
              <a:t>Academy of Korean Studies (AKS-2016-OLU-2250002)</a:t>
            </a:r>
            <a:endParaRPr lang="en-US" altLang="ko-KR" sz="1600" cap="none" dirty="0">
              <a:solidFill>
                <a:schemeClr val="tx1"/>
              </a:solidFill>
            </a:endParaRPr>
          </a:p>
          <a:p>
            <a:endParaRPr lang="en-US" altLang="ko-KR" dirty="0">
              <a:ea typeface="굴림" panose="020B0600000101010101" pitchFamily="50" charset="-127"/>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F07741-178E-4686-A3BD-5069042CC76F}"/>
              </a:ext>
            </a:extLst>
          </p:cNvPr>
          <p:cNvSpPr>
            <a:spLocks noGrp="1"/>
          </p:cNvSpPr>
          <p:nvPr>
            <p:ph type="title"/>
          </p:nvPr>
        </p:nvSpPr>
        <p:spPr>
          <a:xfrm>
            <a:off x="1261872" y="365760"/>
            <a:ext cx="9692640" cy="1047016"/>
          </a:xfrm>
        </p:spPr>
        <p:txBody>
          <a:bodyPr>
            <a:normAutofit/>
          </a:bodyPr>
          <a:lstStyle/>
          <a:p>
            <a:r>
              <a:rPr lang="en-US" altLang="ko-KR" sz="2400" b="1" dirty="0" err="1"/>
              <a:t>Gijeonche</a:t>
            </a:r>
            <a:r>
              <a:rPr lang="en-US" altLang="ko-KR" sz="2400" b="1" dirty="0"/>
              <a:t> (</a:t>
            </a:r>
            <a:r>
              <a:rPr lang="ko-KR" altLang="en-US" sz="2400" b="1" dirty="0"/>
              <a:t>기전체</a:t>
            </a:r>
            <a:r>
              <a:rPr lang="en-US" altLang="ko-KR" sz="2400" b="1" dirty="0"/>
              <a:t>; </a:t>
            </a:r>
            <a:r>
              <a:rPr lang="ko-KR" altLang="en-US" sz="2400" b="1" dirty="0"/>
              <a:t>紀傳體</a:t>
            </a:r>
            <a:r>
              <a:rPr lang="en-US" altLang="ko-KR" sz="2400" b="1" dirty="0"/>
              <a:t>) or </a:t>
            </a:r>
            <a:r>
              <a:rPr lang="en-US" altLang="ko-KR" sz="2400" b="1" dirty="0" err="1"/>
              <a:t>Pyeonnyeonche</a:t>
            </a:r>
            <a:r>
              <a:rPr lang="en-US" altLang="ko-KR" sz="2400" b="1" dirty="0"/>
              <a:t> (</a:t>
            </a:r>
            <a:r>
              <a:rPr lang="ko-KR" altLang="en-US" sz="2400" b="1" dirty="0"/>
              <a:t>편년체</a:t>
            </a:r>
            <a:r>
              <a:rPr lang="en-US" altLang="ko-KR" sz="2400" b="1" dirty="0"/>
              <a:t>; </a:t>
            </a:r>
            <a:r>
              <a:rPr lang="ko-KR" altLang="en-US" sz="2400" b="1" dirty="0"/>
              <a:t>編年體</a:t>
            </a:r>
            <a:r>
              <a:rPr lang="en-US" altLang="ko-KR" sz="2400" b="1" dirty="0"/>
              <a:t>)</a:t>
            </a:r>
            <a:endParaRPr lang="ko-KR" altLang="en-US" sz="2400" b="1" dirty="0"/>
          </a:p>
        </p:txBody>
      </p:sp>
      <p:sp>
        <p:nvSpPr>
          <p:cNvPr id="3" name="Объект 2">
            <a:extLst>
              <a:ext uri="{FF2B5EF4-FFF2-40B4-BE49-F238E27FC236}">
                <a16:creationId xmlns:a16="http://schemas.microsoft.com/office/drawing/2014/main" id="{EBE427DA-43F4-4B6D-8FEB-D7A9B33DE2B5}"/>
              </a:ext>
            </a:extLst>
          </p:cNvPr>
          <p:cNvSpPr>
            <a:spLocks noGrp="1"/>
          </p:cNvSpPr>
          <p:nvPr>
            <p:ph idx="1"/>
          </p:nvPr>
        </p:nvSpPr>
        <p:spPr>
          <a:xfrm>
            <a:off x="1261872" y="1772816"/>
            <a:ext cx="8595360" cy="4407321"/>
          </a:xfrm>
        </p:spPr>
        <p:txBody>
          <a:bodyPr>
            <a:normAutofit fontScale="92500" lnSpcReduction="20000"/>
          </a:bodyPr>
          <a:lstStyle/>
          <a:p>
            <a:r>
              <a:rPr lang="en-US" altLang="ko-KR" dirty="0"/>
              <a:t>There are two principal ways of describing history of any society (state):</a:t>
            </a:r>
          </a:p>
          <a:p>
            <a:r>
              <a:rPr lang="en-US" altLang="ko-KR" dirty="0"/>
              <a:t>1. Describing selected aspects of human history:</a:t>
            </a:r>
          </a:p>
          <a:p>
            <a:r>
              <a:rPr lang="en-US" altLang="ko-KR" dirty="0"/>
              <a:t>- History of railways. – History of small private business. - History of the system of education. – Defense history. – Wars history etc.</a:t>
            </a:r>
          </a:p>
          <a:p>
            <a:r>
              <a:rPr lang="en-US" altLang="ko-KR" dirty="0"/>
              <a:t>This is the way corresponding with Korean (Chinese) traditional concept of compiling Dynasties histories - </a:t>
            </a:r>
            <a:r>
              <a:rPr lang="en-US" altLang="ko-KR" b="1" dirty="0" err="1"/>
              <a:t>Gijeonche</a:t>
            </a:r>
            <a:r>
              <a:rPr lang="en-US" altLang="ko-KR" b="1" dirty="0"/>
              <a:t> (</a:t>
            </a:r>
            <a:r>
              <a:rPr lang="ko-KR" altLang="en-US" b="1" dirty="0"/>
              <a:t>기전체</a:t>
            </a:r>
            <a:r>
              <a:rPr lang="en-US" altLang="ko-KR" b="1" dirty="0"/>
              <a:t>; </a:t>
            </a:r>
            <a:r>
              <a:rPr lang="ko-KR" altLang="en-US" b="1" dirty="0"/>
              <a:t>紀傳體</a:t>
            </a:r>
            <a:r>
              <a:rPr lang="en-US" altLang="ko-KR" b="1" dirty="0"/>
              <a:t>) </a:t>
            </a:r>
            <a:r>
              <a:rPr lang="en-US" altLang="ko-KR" dirty="0"/>
              <a:t>– the “Structure of Kings Chronicles, Thematic chronicles (Trade and Goods, Medicine etc.) and Biographies”.</a:t>
            </a:r>
          </a:p>
          <a:p>
            <a:r>
              <a:rPr lang="en-US" altLang="ko-KR" dirty="0"/>
              <a:t>It is very popular even now. </a:t>
            </a:r>
          </a:p>
          <a:p>
            <a:r>
              <a:rPr lang="en-US" altLang="ko-KR" dirty="0"/>
              <a:t>Example: The National Museum of American History. By coincidence “following” the Asian traditional </a:t>
            </a:r>
            <a:r>
              <a:rPr lang="en-US" altLang="ko-KR" dirty="0" err="1"/>
              <a:t>Gijeonche</a:t>
            </a:r>
            <a:r>
              <a:rPr lang="en-US" altLang="ko-KR" dirty="0"/>
              <a:t> (</a:t>
            </a:r>
            <a:r>
              <a:rPr lang="ko-KR" altLang="en-US" dirty="0"/>
              <a:t>기전체</a:t>
            </a:r>
            <a:r>
              <a:rPr lang="en-US" altLang="ko-KR" dirty="0"/>
              <a:t>; </a:t>
            </a:r>
            <a:r>
              <a:rPr lang="ko-KR" altLang="en-US" dirty="0"/>
              <a:t>紀傳體</a:t>
            </a:r>
            <a:r>
              <a:rPr lang="en-US" altLang="ko-KR" dirty="0"/>
              <a:t>) historiographic method.</a:t>
            </a:r>
          </a:p>
          <a:p>
            <a:r>
              <a:rPr lang="en-US" altLang="ko-KR" dirty="0"/>
              <a:t>This method, though was official way of compiling Dynasties histories, was largely criticized by Korean intellectuals, as it gave no possibility to get the general image of the epoch.</a:t>
            </a:r>
          </a:p>
          <a:p>
            <a:r>
              <a:rPr lang="en-US" altLang="ko-KR" dirty="0"/>
              <a:t>National Museum of American History: all expositions are separated thematically and it is not so easy to get general understanding (knowledge) of historical transformation.</a:t>
            </a:r>
          </a:p>
          <a:p>
            <a:endParaRPr lang="ko-KR" altLang="en-US" dirty="0"/>
          </a:p>
        </p:txBody>
      </p:sp>
    </p:spTree>
    <p:extLst>
      <p:ext uri="{BB962C8B-B14F-4D97-AF65-F5344CB8AC3E}">
        <p14:creationId xmlns:p14="http://schemas.microsoft.com/office/powerpoint/2010/main" val="70565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6F824-C049-4DAC-B7C4-F08C5E069A8B}"/>
              </a:ext>
            </a:extLst>
          </p:cNvPr>
          <p:cNvSpPr>
            <a:spLocks noGrp="1"/>
          </p:cNvSpPr>
          <p:nvPr>
            <p:ph type="title"/>
          </p:nvPr>
        </p:nvSpPr>
        <p:spPr>
          <a:xfrm>
            <a:off x="1261872" y="365760"/>
            <a:ext cx="9692640" cy="903000"/>
          </a:xfrm>
        </p:spPr>
        <p:txBody>
          <a:bodyPr>
            <a:normAutofit/>
          </a:bodyPr>
          <a:lstStyle/>
          <a:p>
            <a:r>
              <a:rPr lang="en-US" altLang="ko-KR" sz="2400" dirty="0"/>
              <a:t>No </a:t>
            </a:r>
            <a:r>
              <a:rPr lang="en-US" altLang="ko-KR" sz="2400" b="1" dirty="0" err="1"/>
              <a:t>Gijeonche</a:t>
            </a:r>
            <a:r>
              <a:rPr lang="en-US" altLang="ko-KR" sz="2400" b="1" dirty="0"/>
              <a:t> (</a:t>
            </a:r>
            <a:r>
              <a:rPr lang="ko-KR" altLang="en-US" sz="2400" b="1" dirty="0"/>
              <a:t>기전체</a:t>
            </a:r>
            <a:r>
              <a:rPr lang="en-US" altLang="ko-KR" sz="2400" b="1" dirty="0"/>
              <a:t>; </a:t>
            </a:r>
            <a:r>
              <a:rPr lang="ko-KR" altLang="en-US" sz="2400" b="1" dirty="0"/>
              <a:t>紀傳體</a:t>
            </a:r>
            <a:r>
              <a:rPr lang="en-US" altLang="ko-KR" sz="2400" b="1" dirty="0"/>
              <a:t>) for modern North Korean history.</a:t>
            </a:r>
            <a:endParaRPr lang="ko-KR" altLang="en-US" sz="2400" dirty="0"/>
          </a:p>
        </p:txBody>
      </p:sp>
      <p:sp>
        <p:nvSpPr>
          <p:cNvPr id="3" name="Объект 2">
            <a:extLst>
              <a:ext uri="{FF2B5EF4-FFF2-40B4-BE49-F238E27FC236}">
                <a16:creationId xmlns:a16="http://schemas.microsoft.com/office/drawing/2014/main" id="{0D524BDC-F904-452D-95DE-389B903889E3}"/>
              </a:ext>
            </a:extLst>
          </p:cNvPr>
          <p:cNvSpPr>
            <a:spLocks noGrp="1"/>
          </p:cNvSpPr>
          <p:nvPr>
            <p:ph idx="1"/>
          </p:nvPr>
        </p:nvSpPr>
        <p:spPr>
          <a:xfrm>
            <a:off x="1261872" y="1556792"/>
            <a:ext cx="8595360" cy="4623345"/>
          </a:xfrm>
        </p:spPr>
        <p:txBody>
          <a:bodyPr/>
          <a:lstStyle/>
          <a:p>
            <a:r>
              <a:rPr lang="en-US" altLang="ko-KR" dirty="0"/>
              <a:t>Thus, in our case (compiling of the Korean history of the beginning of the 21</a:t>
            </a:r>
            <a:r>
              <a:rPr lang="en-US" altLang="ko-KR" baseline="30000" dirty="0"/>
              <a:t>st</a:t>
            </a:r>
            <a:r>
              <a:rPr lang="en-US" altLang="ko-KR" dirty="0"/>
              <a:t> century) it is not possible to give narration of various “separated” aspects of North Korean history, such as:</a:t>
            </a:r>
          </a:p>
          <a:p>
            <a:r>
              <a:rPr lang="en-US" altLang="ko-KR" dirty="0"/>
              <a:t>- Biography (activities) of Kim </a:t>
            </a:r>
            <a:r>
              <a:rPr lang="en-US" altLang="ko-KR" dirty="0" err="1"/>
              <a:t>Jong-il</a:t>
            </a:r>
            <a:r>
              <a:rPr lang="en-US" altLang="ko-KR" dirty="0"/>
              <a:t>, Biography (“ruling”) of Kim Jong-un, history of North Korean economics, culture etc. </a:t>
            </a:r>
          </a:p>
          <a:p>
            <a:r>
              <a:rPr lang="en-US" altLang="ko-KR" dirty="0"/>
              <a:t>Reason. The information availability itself (lack of availability) does not allow to compile any </a:t>
            </a:r>
            <a:r>
              <a:rPr lang="en-US" altLang="ko-KR" dirty="0" err="1"/>
              <a:t>Gijeonche</a:t>
            </a:r>
            <a:r>
              <a:rPr lang="en-US" altLang="ko-KR" dirty="0"/>
              <a:t> type of historical narration.</a:t>
            </a:r>
          </a:p>
          <a:p>
            <a:r>
              <a:rPr lang="en-US" altLang="ko-KR" dirty="0"/>
              <a:t>So, what to do? Follow another popular way of historical narration - </a:t>
            </a:r>
            <a:r>
              <a:rPr lang="en-US" altLang="ko-KR" b="1" dirty="0" err="1"/>
              <a:t>Pyeonnyeonche</a:t>
            </a:r>
            <a:r>
              <a:rPr lang="en-US" altLang="ko-KR" b="1" dirty="0"/>
              <a:t> (</a:t>
            </a:r>
            <a:r>
              <a:rPr lang="ko-KR" altLang="en-US" b="1" dirty="0"/>
              <a:t>편년체</a:t>
            </a:r>
            <a:r>
              <a:rPr lang="en-US" altLang="ko-KR" b="1" dirty="0"/>
              <a:t>; </a:t>
            </a:r>
            <a:r>
              <a:rPr lang="ko-KR" altLang="en-US" b="1" dirty="0"/>
              <a:t>編年體</a:t>
            </a:r>
            <a:r>
              <a:rPr lang="en-US" altLang="ko-KR" b="1" dirty="0"/>
              <a:t>)</a:t>
            </a:r>
            <a:r>
              <a:rPr lang="en-US" altLang="ko-KR" dirty="0"/>
              <a:t> – or “historical annals”.</a:t>
            </a:r>
            <a:endParaRPr lang="ko-KR" altLang="en-US" dirty="0"/>
          </a:p>
        </p:txBody>
      </p:sp>
    </p:spTree>
    <p:extLst>
      <p:ext uri="{BB962C8B-B14F-4D97-AF65-F5344CB8AC3E}">
        <p14:creationId xmlns:p14="http://schemas.microsoft.com/office/powerpoint/2010/main" val="3521993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FE14D9-C717-4F1D-BC29-7F1A15165F04}"/>
              </a:ext>
            </a:extLst>
          </p:cNvPr>
          <p:cNvSpPr>
            <a:spLocks noGrp="1"/>
          </p:cNvSpPr>
          <p:nvPr>
            <p:ph type="title"/>
          </p:nvPr>
        </p:nvSpPr>
        <p:spPr>
          <a:xfrm>
            <a:off x="1261872" y="365760"/>
            <a:ext cx="9692640" cy="903000"/>
          </a:xfrm>
        </p:spPr>
        <p:txBody>
          <a:bodyPr>
            <a:normAutofit/>
          </a:bodyPr>
          <a:lstStyle/>
          <a:p>
            <a:r>
              <a:rPr lang="en-US" altLang="ko-KR" sz="2400" b="1" dirty="0"/>
              <a:t>“Historical annals” as the first possible and necessary genre of “DPRK History”.</a:t>
            </a:r>
            <a:endParaRPr lang="ko-KR" altLang="en-US" sz="2400" b="1" dirty="0"/>
          </a:p>
        </p:txBody>
      </p:sp>
      <p:sp>
        <p:nvSpPr>
          <p:cNvPr id="3" name="Объект 2">
            <a:extLst>
              <a:ext uri="{FF2B5EF4-FFF2-40B4-BE49-F238E27FC236}">
                <a16:creationId xmlns:a16="http://schemas.microsoft.com/office/drawing/2014/main" id="{E862822C-3B8F-4344-8E00-D66B967361C7}"/>
              </a:ext>
            </a:extLst>
          </p:cNvPr>
          <p:cNvSpPr>
            <a:spLocks noGrp="1"/>
          </p:cNvSpPr>
          <p:nvPr>
            <p:ph idx="1"/>
          </p:nvPr>
        </p:nvSpPr>
        <p:spPr/>
        <p:txBody>
          <a:bodyPr>
            <a:normAutofit lnSpcReduction="10000"/>
          </a:bodyPr>
          <a:lstStyle/>
          <a:p>
            <a:r>
              <a:rPr lang="en-US" altLang="ko-KR" dirty="0"/>
              <a:t>1) All facts must be organized in strict chronological order.</a:t>
            </a:r>
            <a:r>
              <a:rPr lang="ru-RU" altLang="ko-KR" dirty="0"/>
              <a:t> </a:t>
            </a:r>
            <a:r>
              <a:rPr lang="en-US" altLang="ko-KR" dirty="0"/>
              <a:t>(With one exception; see later).</a:t>
            </a:r>
          </a:p>
          <a:p>
            <a:r>
              <a:rPr lang="en-US" altLang="ko-KR" dirty="0"/>
              <a:t>Thus, my book will have chapters corresponding with years: 2000, 2001 etc.</a:t>
            </a:r>
          </a:p>
          <a:p>
            <a:r>
              <a:rPr lang="en-US" altLang="ko-KR" dirty="0"/>
              <a:t>2) The facts will be selected according the following principles:</a:t>
            </a:r>
          </a:p>
          <a:p>
            <a:r>
              <a:rPr lang="en-US" altLang="ko-KR" dirty="0"/>
              <a:t>A) First, it is necessary fixing those events that are widely covered in the media, such as armed clashes, elections of state leaders, WPK Meeting, economic reforms, etc.</a:t>
            </a:r>
          </a:p>
          <a:p>
            <a:r>
              <a:rPr lang="en-US" altLang="ko-KR" dirty="0"/>
              <a:t>B) Secondly. Select facts that reflect the main trends in the historical existence of North Korea.</a:t>
            </a:r>
          </a:p>
          <a:p>
            <a:r>
              <a:rPr lang="en-US" altLang="ko-KR" dirty="0"/>
              <a:t>C) Thirdly, it is necessary to select those facts in the "current history" of the DPRK, which reflect the manifestation of objective laws of historical development, such as the law of historical inertia.</a:t>
            </a:r>
            <a:r>
              <a:rPr lang="ru-RU" altLang="ko-KR" dirty="0"/>
              <a:t> </a:t>
            </a:r>
            <a:r>
              <a:rPr lang="en-US" altLang="ko-KR" dirty="0"/>
              <a:t>(Kurbanov, 2016. P. 80 – 93).</a:t>
            </a:r>
          </a:p>
          <a:p>
            <a:r>
              <a:rPr lang="ru-RU" altLang="ko-KR" dirty="0"/>
              <a:t>4) </a:t>
            </a:r>
            <a:r>
              <a:rPr lang="en-US" altLang="ko-KR" dirty="0"/>
              <a:t>Fourthly, in connection with the above points, it is also useful to single out in a separate group events related to the life (activities) of historical personalities.</a:t>
            </a:r>
            <a:endParaRPr lang="ko-KR" altLang="en-US" dirty="0"/>
          </a:p>
        </p:txBody>
      </p:sp>
    </p:spTree>
    <p:extLst>
      <p:ext uri="{BB962C8B-B14F-4D97-AF65-F5344CB8AC3E}">
        <p14:creationId xmlns:p14="http://schemas.microsoft.com/office/powerpoint/2010/main" val="385608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0E8897-3B43-4537-9698-1885FBB410CE}"/>
              </a:ext>
            </a:extLst>
          </p:cNvPr>
          <p:cNvSpPr>
            <a:spLocks noGrp="1"/>
          </p:cNvSpPr>
          <p:nvPr>
            <p:ph type="title"/>
          </p:nvPr>
        </p:nvSpPr>
        <p:spPr>
          <a:xfrm>
            <a:off x="1261872" y="365760"/>
            <a:ext cx="9692640" cy="1119024"/>
          </a:xfrm>
        </p:spPr>
        <p:txBody>
          <a:bodyPr>
            <a:normAutofit/>
          </a:bodyPr>
          <a:lstStyle/>
          <a:p>
            <a:r>
              <a:rPr lang="en-US" altLang="ko-KR" sz="2400" b="1" dirty="0"/>
              <a:t>The “Theory of nodal events” as Historiographic method of compiling DPRK history. </a:t>
            </a:r>
            <a:endParaRPr lang="ko-KR" altLang="en-US" sz="2400" b="1" dirty="0"/>
          </a:p>
        </p:txBody>
      </p:sp>
      <p:sp>
        <p:nvSpPr>
          <p:cNvPr id="3" name="Объект 2">
            <a:extLst>
              <a:ext uri="{FF2B5EF4-FFF2-40B4-BE49-F238E27FC236}">
                <a16:creationId xmlns:a16="http://schemas.microsoft.com/office/drawing/2014/main" id="{883AC5B5-7A03-4D45-A785-A4A1B5C92175}"/>
              </a:ext>
            </a:extLst>
          </p:cNvPr>
          <p:cNvSpPr>
            <a:spLocks noGrp="1"/>
          </p:cNvSpPr>
          <p:nvPr>
            <p:ph idx="1"/>
          </p:nvPr>
        </p:nvSpPr>
        <p:spPr/>
        <p:txBody>
          <a:bodyPr/>
          <a:lstStyle/>
          <a:p>
            <a:r>
              <a:rPr lang="en-US" altLang="ko-KR" dirty="0"/>
              <a:t>For compiling my History of Korea in the 21</a:t>
            </a:r>
            <a:r>
              <a:rPr lang="en-US" altLang="ko-KR" baseline="30000" dirty="0"/>
              <a:t>st</a:t>
            </a:r>
            <a:r>
              <a:rPr lang="en-US" altLang="ko-KR" dirty="0"/>
              <a:t> century I am developing the “Theory / method of nodal events”.</a:t>
            </a:r>
          </a:p>
          <a:p>
            <a:r>
              <a:rPr lang="en-US" altLang="ko-KR" dirty="0"/>
              <a:t>It can help for compiling “annals history” for the first time. Help to select facts. How does it work?</a:t>
            </a:r>
          </a:p>
          <a:p>
            <a:r>
              <a:rPr lang="en-US" altLang="ko-KR" dirty="0"/>
              <a:t>1. First, the historian chooses the chronological period of time, which he is going to describe.</a:t>
            </a:r>
          </a:p>
          <a:p>
            <a:r>
              <a:rPr lang="en-US" altLang="ko-KR" dirty="0"/>
              <a:t>2. Then, the most vivid events of the selected period are selected and arranged in chronological order, even if not causally connected with each other.</a:t>
            </a:r>
          </a:p>
          <a:p>
            <a:r>
              <a:rPr lang="en-US" altLang="ko-KR" dirty="0"/>
              <a:t>3. Following this, the historian describes the selected historical "nodal points" according to the following scheme: the premise - the event - the result.</a:t>
            </a:r>
          </a:p>
          <a:p>
            <a:r>
              <a:rPr lang="en-US" altLang="ko-KR" dirty="0"/>
              <a:t>4. Nodal events are those time-limited events that are the beginning or result of any significant historical process.</a:t>
            </a:r>
          </a:p>
          <a:p>
            <a:endParaRPr lang="ko-KR" altLang="en-US" dirty="0"/>
          </a:p>
        </p:txBody>
      </p:sp>
    </p:spTree>
    <p:extLst>
      <p:ext uri="{BB962C8B-B14F-4D97-AF65-F5344CB8AC3E}">
        <p14:creationId xmlns:p14="http://schemas.microsoft.com/office/powerpoint/2010/main" val="4241515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C3CD5E-2E57-459F-9EC3-D35BB3231977}"/>
              </a:ext>
            </a:extLst>
          </p:cNvPr>
          <p:cNvSpPr>
            <a:spLocks noGrp="1"/>
          </p:cNvSpPr>
          <p:nvPr>
            <p:ph type="title"/>
          </p:nvPr>
        </p:nvSpPr>
        <p:spPr>
          <a:xfrm>
            <a:off x="1261872" y="365760"/>
            <a:ext cx="9692640" cy="830992"/>
          </a:xfrm>
        </p:spPr>
        <p:txBody>
          <a:bodyPr>
            <a:normAutofit/>
          </a:bodyPr>
          <a:lstStyle/>
          <a:p>
            <a:r>
              <a:rPr lang="en-US" altLang="ko-KR" sz="2400" b="1" dirty="0"/>
              <a:t>Selected nodal events of DPRK history 2000 – 20</a:t>
            </a:r>
            <a:r>
              <a:rPr lang="ru-RU" altLang="ko-KR" sz="2400" b="1" dirty="0"/>
              <a:t>01</a:t>
            </a:r>
            <a:r>
              <a:rPr lang="en-US" altLang="ko-KR" sz="2400" b="1" dirty="0"/>
              <a:t>. (1).</a:t>
            </a:r>
            <a:endParaRPr lang="ko-KR" altLang="en-US" sz="2400" b="1" dirty="0"/>
          </a:p>
        </p:txBody>
      </p:sp>
      <p:sp>
        <p:nvSpPr>
          <p:cNvPr id="3" name="Объект 2">
            <a:extLst>
              <a:ext uri="{FF2B5EF4-FFF2-40B4-BE49-F238E27FC236}">
                <a16:creationId xmlns:a16="http://schemas.microsoft.com/office/drawing/2014/main" id="{483FC467-9A8D-451E-A011-BF0D1B95D96B}"/>
              </a:ext>
            </a:extLst>
          </p:cNvPr>
          <p:cNvSpPr>
            <a:spLocks noGrp="1"/>
          </p:cNvSpPr>
          <p:nvPr>
            <p:ph idx="1"/>
          </p:nvPr>
        </p:nvSpPr>
        <p:spPr>
          <a:xfrm>
            <a:off x="1261872" y="1484784"/>
            <a:ext cx="9442640" cy="4695353"/>
          </a:xfrm>
        </p:spPr>
        <p:txBody>
          <a:bodyPr/>
          <a:lstStyle/>
          <a:p>
            <a:r>
              <a:rPr lang="en-US" altLang="ko-KR" dirty="0"/>
              <a:t>Pyongyang Summit, June 13 – 15, 2002.</a:t>
            </a:r>
          </a:p>
          <a:p>
            <a:r>
              <a:rPr lang="en-US" altLang="ko-KR" dirty="0"/>
              <a:t>2</a:t>
            </a:r>
            <a:r>
              <a:rPr lang="en-US" altLang="ko-KR" baseline="30000" dirty="0"/>
              <a:t>nd</a:t>
            </a:r>
            <a:r>
              <a:rPr lang="en-US" altLang="ko-KR" dirty="0"/>
              <a:t> half of 2000: North and South High rank delegations exchange, South Korean investment projects.</a:t>
            </a:r>
          </a:p>
          <a:p>
            <a:r>
              <a:rPr lang="en-US" altLang="ko-KR" dirty="0"/>
              <a:t>V. Putin visit to Pyongyang in July, 2000.</a:t>
            </a:r>
          </a:p>
          <a:p>
            <a:r>
              <a:rPr lang="en-US" altLang="ko-KR" dirty="0"/>
              <a:t>August 2000 South Korean interviewing Kim </a:t>
            </a:r>
            <a:r>
              <a:rPr lang="en-US" altLang="ko-KR" dirty="0" err="1"/>
              <a:t>Jong-il</a:t>
            </a:r>
            <a:r>
              <a:rPr lang="en-US" altLang="ko-KR" dirty="0"/>
              <a:t>.</a:t>
            </a:r>
          </a:p>
          <a:p>
            <a:r>
              <a:rPr lang="en-US" altLang="ko-KR" dirty="0"/>
              <a:t>August 2000, meet of the separated families members (Pyongyang and Seoul).</a:t>
            </a:r>
          </a:p>
          <a:p>
            <a:r>
              <a:rPr lang="en-US" altLang="ko-KR" dirty="0"/>
              <a:t>2</a:t>
            </a:r>
            <a:r>
              <a:rPr lang="en-US" altLang="ko-KR" baseline="30000" dirty="0"/>
              <a:t>nd</a:t>
            </a:r>
            <a:r>
              <a:rPr lang="en-US" altLang="ko-KR" dirty="0"/>
              <a:t> half of the 2000: high rank delegations exchange between the DPRK and the U.S. (Jo Myong-</a:t>
            </a:r>
            <a:r>
              <a:rPr lang="en-US" altLang="ko-KR" dirty="0" err="1"/>
              <a:t>rok</a:t>
            </a:r>
            <a:r>
              <a:rPr lang="en-US" altLang="ko-KR" dirty="0"/>
              <a:t>, Madeleine Albright).</a:t>
            </a:r>
          </a:p>
          <a:p>
            <a:r>
              <a:rPr lang="en-US" altLang="ko-KR" dirty="0"/>
              <a:t>Kim </a:t>
            </a:r>
            <a:r>
              <a:rPr lang="en-US" altLang="ko-KR" dirty="0" err="1"/>
              <a:t>Jong-il</a:t>
            </a:r>
            <a:r>
              <a:rPr lang="en-US" altLang="ko-KR" dirty="0"/>
              <a:t> visit to PRC in January, 2001.</a:t>
            </a:r>
          </a:p>
          <a:p>
            <a:r>
              <a:rPr lang="en-US" altLang="ko-KR" dirty="0"/>
              <a:t>Kim </a:t>
            </a:r>
            <a:r>
              <a:rPr lang="en-US" altLang="ko-KR" dirty="0" err="1"/>
              <a:t>Jong-il</a:t>
            </a:r>
            <a:r>
              <a:rPr lang="en-US" altLang="ko-KR" dirty="0"/>
              <a:t> visit to Russia in July-August, 2001.</a:t>
            </a:r>
          </a:p>
          <a:p>
            <a:endParaRPr lang="en-US" altLang="ko-KR" dirty="0"/>
          </a:p>
          <a:p>
            <a:endParaRPr lang="ko-KR" altLang="en-US" dirty="0"/>
          </a:p>
        </p:txBody>
      </p:sp>
    </p:spTree>
    <p:extLst>
      <p:ext uri="{BB962C8B-B14F-4D97-AF65-F5344CB8AC3E}">
        <p14:creationId xmlns:p14="http://schemas.microsoft.com/office/powerpoint/2010/main" val="1460235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932CE9-1CD4-4EF8-84D1-C34000441CDD}"/>
              </a:ext>
            </a:extLst>
          </p:cNvPr>
          <p:cNvSpPr>
            <a:spLocks noGrp="1"/>
          </p:cNvSpPr>
          <p:nvPr>
            <p:ph type="title"/>
          </p:nvPr>
        </p:nvSpPr>
        <p:spPr>
          <a:xfrm>
            <a:off x="1261872" y="365760"/>
            <a:ext cx="9692640" cy="903000"/>
          </a:xfrm>
        </p:spPr>
        <p:txBody>
          <a:bodyPr>
            <a:normAutofit/>
          </a:bodyPr>
          <a:lstStyle/>
          <a:p>
            <a:r>
              <a:rPr lang="en-US" altLang="ko-KR" sz="2400" b="1" dirty="0"/>
              <a:t>Selected nodal events of DPRK history 200</a:t>
            </a:r>
            <a:r>
              <a:rPr lang="ru-RU" altLang="ko-KR" sz="2400" b="1" dirty="0"/>
              <a:t>2</a:t>
            </a:r>
            <a:r>
              <a:rPr lang="en-US" altLang="ko-KR" sz="2400" b="1" dirty="0"/>
              <a:t> – 20</a:t>
            </a:r>
            <a:r>
              <a:rPr lang="ru-RU" altLang="ko-KR" sz="2400" b="1" dirty="0"/>
              <a:t>0</a:t>
            </a:r>
            <a:r>
              <a:rPr lang="en-US" altLang="ko-KR" sz="2400" b="1" dirty="0"/>
              <a:t>3. (</a:t>
            </a:r>
            <a:r>
              <a:rPr lang="ru-RU" altLang="ko-KR" sz="2400" b="1" dirty="0"/>
              <a:t>2</a:t>
            </a:r>
            <a:r>
              <a:rPr lang="en-US" altLang="ko-KR" sz="2400" b="1" dirty="0"/>
              <a:t>).</a:t>
            </a:r>
            <a:endParaRPr lang="ko-KR" altLang="en-US" sz="2400" dirty="0"/>
          </a:p>
        </p:txBody>
      </p:sp>
      <p:sp>
        <p:nvSpPr>
          <p:cNvPr id="3" name="Объект 2">
            <a:extLst>
              <a:ext uri="{FF2B5EF4-FFF2-40B4-BE49-F238E27FC236}">
                <a16:creationId xmlns:a16="http://schemas.microsoft.com/office/drawing/2014/main" id="{FCAE75F7-A1C8-4BA0-8639-25FCFAE7B8CF}"/>
              </a:ext>
            </a:extLst>
          </p:cNvPr>
          <p:cNvSpPr>
            <a:spLocks noGrp="1"/>
          </p:cNvSpPr>
          <p:nvPr>
            <p:ph idx="1"/>
          </p:nvPr>
        </p:nvSpPr>
        <p:spPr>
          <a:xfrm>
            <a:off x="1261872" y="1556792"/>
            <a:ext cx="9082600" cy="4623345"/>
          </a:xfrm>
        </p:spPr>
        <p:txBody>
          <a:bodyPr/>
          <a:lstStyle/>
          <a:p>
            <a:r>
              <a:rPr lang="en-US" altLang="ko-KR" dirty="0"/>
              <a:t>2002 New North Korean law on economic reforms.</a:t>
            </a:r>
          </a:p>
          <a:p>
            <a:r>
              <a:rPr lang="en-US" altLang="ko-KR" dirty="0"/>
              <a:t>2002 Laws on Kaesong Industrial Zone, </a:t>
            </a:r>
            <a:r>
              <a:rPr lang="en-US" altLang="ko-KR" dirty="0" err="1"/>
              <a:t>Geumgang</a:t>
            </a:r>
            <a:r>
              <a:rPr lang="en-US" altLang="ko-KR" dirty="0"/>
              <a:t> Tourist and Sinuiju special economic zones.</a:t>
            </a:r>
          </a:p>
          <a:p>
            <a:r>
              <a:rPr lang="en-US" altLang="ko-KR" dirty="0"/>
              <a:t>2002 New foreign diplomacy of the DPRK.</a:t>
            </a:r>
            <a:endParaRPr lang="ru-RU" altLang="ko-KR" dirty="0"/>
          </a:p>
          <a:p>
            <a:r>
              <a:rPr lang="en-US" altLang="ko-KR" dirty="0"/>
              <a:t>September, 2002. Visit to the DPRK of Japanese Prime-minister </a:t>
            </a:r>
            <a:r>
              <a:rPr lang="en-US" altLang="ko-KR" dirty="0" err="1"/>
              <a:t>Koidzumi</a:t>
            </a:r>
            <a:r>
              <a:rPr lang="en-US" altLang="ko-KR" dirty="0"/>
              <a:t>.</a:t>
            </a:r>
          </a:p>
          <a:p>
            <a:r>
              <a:rPr lang="en-US" altLang="ko-KR" dirty="0"/>
              <a:t>January, 2003. North Korean proclamation on withdrawal from the NPT</a:t>
            </a:r>
            <a:r>
              <a:rPr lang="ru-RU" altLang="ko-KR" dirty="0"/>
              <a:t> </a:t>
            </a:r>
            <a:r>
              <a:rPr lang="en-US" altLang="ko-KR" dirty="0"/>
              <a:t>and new beginning of North Korean nuclear issue (crisis).</a:t>
            </a:r>
          </a:p>
          <a:p>
            <a:r>
              <a:rPr lang="en-US" altLang="ko-KR" dirty="0"/>
              <a:t>New missiles tests in spring of 2003.</a:t>
            </a:r>
            <a:endParaRPr lang="ru-RU" altLang="ko-KR" dirty="0"/>
          </a:p>
          <a:p>
            <a:r>
              <a:rPr lang="en-US" altLang="ko-KR" dirty="0"/>
              <a:t>April 23, 2003. DPRK – U.S. talks on North Korean nuclear program.</a:t>
            </a:r>
          </a:p>
          <a:p>
            <a:r>
              <a:rPr lang="en-US" altLang="ko-KR" dirty="0"/>
              <a:t>August, 2003. Beginning of the Six</a:t>
            </a:r>
            <a:r>
              <a:rPr lang="ru-RU" altLang="ko-KR" dirty="0"/>
              <a:t>-</a:t>
            </a:r>
            <a:r>
              <a:rPr lang="en-US" altLang="ko-KR" dirty="0"/>
              <a:t>Party Talks on North Korean nuclear program.</a:t>
            </a:r>
          </a:p>
          <a:p>
            <a:r>
              <a:rPr lang="en-US" altLang="ko-KR" dirty="0"/>
              <a:t>September, 2003. Beginning of cellular phones use.</a:t>
            </a:r>
          </a:p>
          <a:p>
            <a:endParaRPr lang="ko-KR" altLang="en-US" dirty="0"/>
          </a:p>
        </p:txBody>
      </p:sp>
    </p:spTree>
    <p:extLst>
      <p:ext uri="{BB962C8B-B14F-4D97-AF65-F5344CB8AC3E}">
        <p14:creationId xmlns:p14="http://schemas.microsoft.com/office/powerpoint/2010/main" val="1681668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2F5FCA-7CE9-4D4D-9E1F-7BD637048DAB}"/>
              </a:ext>
            </a:extLst>
          </p:cNvPr>
          <p:cNvSpPr>
            <a:spLocks noGrp="1"/>
          </p:cNvSpPr>
          <p:nvPr>
            <p:ph type="title"/>
          </p:nvPr>
        </p:nvSpPr>
        <p:spPr/>
        <p:txBody>
          <a:bodyPr>
            <a:normAutofit/>
          </a:bodyPr>
          <a:lstStyle/>
          <a:p>
            <a:r>
              <a:rPr lang="en-US" altLang="ko-KR" sz="2400" b="1" dirty="0"/>
              <a:t>Selected nodal events of DPRK history 2004 – 20</a:t>
            </a:r>
            <a:r>
              <a:rPr lang="ru-RU" altLang="ko-KR" sz="2400" b="1" dirty="0"/>
              <a:t>0</a:t>
            </a:r>
            <a:r>
              <a:rPr lang="en-US" altLang="ko-KR" sz="2400" b="1" dirty="0"/>
              <a:t>5. (3).</a:t>
            </a:r>
            <a:endParaRPr lang="ko-KR" altLang="en-US" sz="2400" dirty="0"/>
          </a:p>
        </p:txBody>
      </p:sp>
      <p:sp>
        <p:nvSpPr>
          <p:cNvPr id="3" name="Объект 2">
            <a:extLst>
              <a:ext uri="{FF2B5EF4-FFF2-40B4-BE49-F238E27FC236}">
                <a16:creationId xmlns:a16="http://schemas.microsoft.com/office/drawing/2014/main" id="{668898E4-950F-4E39-B00C-3BE0E55C6C4C}"/>
              </a:ext>
            </a:extLst>
          </p:cNvPr>
          <p:cNvSpPr>
            <a:spLocks noGrp="1"/>
          </p:cNvSpPr>
          <p:nvPr>
            <p:ph idx="1"/>
          </p:nvPr>
        </p:nvSpPr>
        <p:spPr/>
        <p:txBody>
          <a:bodyPr>
            <a:normAutofit/>
          </a:bodyPr>
          <a:lstStyle/>
          <a:p>
            <a:r>
              <a:rPr lang="en-US" altLang="ko-KR" dirty="0"/>
              <a:t>February, 2004. Beginning of the 2</a:t>
            </a:r>
            <a:r>
              <a:rPr lang="en-US" altLang="ko-KR" baseline="30000" dirty="0"/>
              <a:t>nd</a:t>
            </a:r>
            <a:r>
              <a:rPr lang="en-US" altLang="ko-KR" dirty="0"/>
              <a:t> Round of the Six</a:t>
            </a:r>
            <a:r>
              <a:rPr lang="ru-RU" altLang="ko-KR" dirty="0"/>
              <a:t>-</a:t>
            </a:r>
            <a:r>
              <a:rPr lang="en-US" altLang="ko-KR" dirty="0"/>
              <a:t>Party Talks.</a:t>
            </a:r>
          </a:p>
          <a:p>
            <a:r>
              <a:rPr lang="en-US" altLang="ko-KR" dirty="0"/>
              <a:t>April 19 – 21, 2004. Kim </a:t>
            </a:r>
            <a:r>
              <a:rPr lang="en-US" altLang="ko-KR" dirty="0" err="1"/>
              <a:t>Jong-il</a:t>
            </a:r>
            <a:r>
              <a:rPr lang="en-US" altLang="ko-KR" dirty="0"/>
              <a:t> Visit to PRC. </a:t>
            </a:r>
            <a:r>
              <a:rPr lang="en-US" altLang="ko-KR" dirty="0" err="1"/>
              <a:t>Ryongcheon</a:t>
            </a:r>
            <a:r>
              <a:rPr lang="en-US" altLang="ko-KR" dirty="0"/>
              <a:t> explosion, April 22, 2004.</a:t>
            </a:r>
          </a:p>
          <a:p>
            <a:r>
              <a:rPr lang="en-US" altLang="ko-KR" dirty="0"/>
              <a:t>2004. Beginning of economical reforms of Pak </a:t>
            </a:r>
            <a:r>
              <a:rPr lang="en-US" altLang="ko-KR" dirty="0" err="1"/>
              <a:t>Bongju</a:t>
            </a:r>
            <a:r>
              <a:rPr lang="en-US" altLang="ko-KR" dirty="0"/>
              <a:t> prime minister.</a:t>
            </a:r>
          </a:p>
          <a:p>
            <a:r>
              <a:rPr lang="en-US" altLang="ko-KR" dirty="0"/>
              <a:t>June, 2004. 3</a:t>
            </a:r>
            <a:r>
              <a:rPr lang="en-US" altLang="ko-KR" baseline="30000" dirty="0"/>
              <a:t>rd</a:t>
            </a:r>
            <a:r>
              <a:rPr lang="en-US" altLang="ko-KR" dirty="0"/>
              <a:t> Round of the Six</a:t>
            </a:r>
            <a:r>
              <a:rPr lang="ru-RU" altLang="ko-KR" dirty="0"/>
              <a:t>-</a:t>
            </a:r>
            <a:r>
              <a:rPr lang="en-US" altLang="ko-KR" dirty="0"/>
              <a:t>Party Talks.</a:t>
            </a:r>
          </a:p>
          <a:p>
            <a:r>
              <a:rPr lang="en-US" altLang="ko-KR" dirty="0"/>
              <a:t>2005. March – June. Pak </a:t>
            </a:r>
            <a:r>
              <a:rPr lang="en-US" altLang="ko-KR" dirty="0" err="1"/>
              <a:t>Bongju</a:t>
            </a:r>
            <a:r>
              <a:rPr lang="en-US" altLang="ko-KR" dirty="0"/>
              <a:t> prime visit to China and WPK opposition to reforms.</a:t>
            </a:r>
          </a:p>
          <a:p>
            <a:r>
              <a:rPr lang="en-US" altLang="ko-KR" dirty="0"/>
              <a:t>September, 2005. 4</a:t>
            </a:r>
            <a:r>
              <a:rPr lang="en-US" altLang="ko-KR" baseline="30000" dirty="0"/>
              <a:t>th</a:t>
            </a:r>
            <a:r>
              <a:rPr lang="en-US" altLang="ko-KR" dirty="0"/>
              <a:t> Round of the Six-Party Talks. September 19 Joint Declaration.</a:t>
            </a:r>
          </a:p>
          <a:p>
            <a:r>
              <a:rPr lang="en-US" altLang="ko-KR" dirty="0"/>
              <a:t>October, 2005. Visit to DPRK of Chinese leader Hu Jintao.</a:t>
            </a:r>
            <a:endParaRPr lang="ru-RU" altLang="ko-KR" dirty="0"/>
          </a:p>
          <a:p>
            <a:r>
              <a:rPr lang="en-US" altLang="ko-KR" dirty="0"/>
              <a:t>November 2005. 5</a:t>
            </a:r>
            <a:r>
              <a:rPr lang="en-US" altLang="ko-KR" baseline="30000" dirty="0"/>
              <a:t>th</a:t>
            </a:r>
            <a:r>
              <a:rPr lang="en-US" altLang="ko-KR" dirty="0"/>
              <a:t> Round of the Six-Party Talks. </a:t>
            </a:r>
          </a:p>
        </p:txBody>
      </p:sp>
    </p:spTree>
    <p:extLst>
      <p:ext uri="{BB962C8B-B14F-4D97-AF65-F5344CB8AC3E}">
        <p14:creationId xmlns:p14="http://schemas.microsoft.com/office/powerpoint/2010/main" val="2017796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971CE1-29B1-42A2-BE93-08D53FDB717C}"/>
              </a:ext>
            </a:extLst>
          </p:cNvPr>
          <p:cNvSpPr>
            <a:spLocks noGrp="1"/>
          </p:cNvSpPr>
          <p:nvPr>
            <p:ph type="title"/>
          </p:nvPr>
        </p:nvSpPr>
        <p:spPr>
          <a:xfrm>
            <a:off x="1261872" y="365760"/>
            <a:ext cx="9692640" cy="758984"/>
          </a:xfrm>
        </p:spPr>
        <p:txBody>
          <a:bodyPr>
            <a:normAutofit/>
          </a:bodyPr>
          <a:lstStyle/>
          <a:p>
            <a:r>
              <a:rPr lang="en-US" altLang="ko-KR" sz="2400" b="1" dirty="0"/>
              <a:t>Selected nodal events of DPRK history 2006 – 20</a:t>
            </a:r>
            <a:r>
              <a:rPr lang="ru-RU" altLang="ko-KR" sz="2400" b="1" dirty="0"/>
              <a:t>0</a:t>
            </a:r>
            <a:r>
              <a:rPr lang="en-US" altLang="ko-KR" sz="2400" b="1" dirty="0"/>
              <a:t>7. (4).</a:t>
            </a:r>
            <a:endParaRPr lang="ko-KR" altLang="en-US" sz="2400" dirty="0"/>
          </a:p>
        </p:txBody>
      </p:sp>
      <p:sp>
        <p:nvSpPr>
          <p:cNvPr id="3" name="Объект 2">
            <a:extLst>
              <a:ext uri="{FF2B5EF4-FFF2-40B4-BE49-F238E27FC236}">
                <a16:creationId xmlns:a16="http://schemas.microsoft.com/office/drawing/2014/main" id="{F7534E3B-B94A-460E-86A2-9DD7F35B2799}"/>
              </a:ext>
            </a:extLst>
          </p:cNvPr>
          <p:cNvSpPr>
            <a:spLocks noGrp="1"/>
          </p:cNvSpPr>
          <p:nvPr>
            <p:ph idx="1"/>
          </p:nvPr>
        </p:nvSpPr>
        <p:spPr>
          <a:xfrm>
            <a:off x="911424" y="1556792"/>
            <a:ext cx="9433048" cy="4623345"/>
          </a:xfrm>
        </p:spPr>
        <p:txBody>
          <a:bodyPr/>
          <a:lstStyle/>
          <a:p>
            <a:r>
              <a:rPr lang="en-US" altLang="ko-KR" dirty="0"/>
              <a:t>January, 2006. Kim Kong-</a:t>
            </a:r>
            <a:r>
              <a:rPr lang="en-US" altLang="ko-KR" dirty="0" err="1"/>
              <a:t>il</a:t>
            </a:r>
            <a:r>
              <a:rPr lang="en-US" altLang="ko-KR" dirty="0"/>
              <a:t> visit to China.</a:t>
            </a:r>
          </a:p>
          <a:p>
            <a:r>
              <a:rPr lang="en-US" altLang="ko-KR" dirty="0"/>
              <a:t>2006. Removal from power Pak </a:t>
            </a:r>
            <a:r>
              <a:rPr lang="en-US" altLang="ko-KR" dirty="0" err="1"/>
              <a:t>Bongju</a:t>
            </a:r>
            <a:r>
              <a:rPr lang="en-US" altLang="ko-KR" dirty="0"/>
              <a:t> prime.</a:t>
            </a:r>
          </a:p>
          <a:p>
            <a:r>
              <a:rPr lang="en-US" altLang="ko-KR" dirty="0"/>
              <a:t>September 9, 2006. North Korean nuclear test and its meaning.</a:t>
            </a:r>
            <a:endParaRPr lang="ru-RU" altLang="ko-KR" dirty="0"/>
          </a:p>
          <a:p>
            <a:r>
              <a:rPr lang="en-US" altLang="ko-KR" dirty="0"/>
              <a:t>December, 2006. 2</a:t>
            </a:r>
            <a:r>
              <a:rPr lang="en-US" altLang="ko-KR" baseline="30000" dirty="0"/>
              <a:t>nd</a:t>
            </a:r>
            <a:r>
              <a:rPr lang="en-US" altLang="ko-KR" dirty="0"/>
              <a:t> Stage of the 5</a:t>
            </a:r>
            <a:r>
              <a:rPr lang="en-US" altLang="ko-KR" baseline="30000" dirty="0"/>
              <a:t>th</a:t>
            </a:r>
            <a:r>
              <a:rPr lang="en-US" altLang="ko-KR" dirty="0"/>
              <a:t> Round of the Six-party talks.</a:t>
            </a:r>
          </a:p>
          <a:p>
            <a:r>
              <a:rPr lang="en-US" altLang="ko-KR" dirty="0"/>
              <a:t>February, July, September – October 2007. 5</a:t>
            </a:r>
            <a:r>
              <a:rPr lang="en-US" altLang="ko-KR" baseline="30000" dirty="0"/>
              <a:t>th</a:t>
            </a:r>
            <a:r>
              <a:rPr lang="en-US" altLang="ko-KR" dirty="0"/>
              <a:t> and 6</a:t>
            </a:r>
            <a:r>
              <a:rPr lang="en-US" altLang="ko-KR" baseline="30000" dirty="0"/>
              <a:t>th</a:t>
            </a:r>
            <a:r>
              <a:rPr lang="en-US" altLang="ko-KR" dirty="0"/>
              <a:t> Rounds of Six-Party talks. </a:t>
            </a:r>
            <a:r>
              <a:rPr lang="en-US" altLang="ko-KR" b="1" dirty="0"/>
              <a:t>Joint Declaration of October 3, 2007.</a:t>
            </a:r>
          </a:p>
          <a:p>
            <a:r>
              <a:rPr lang="en-US" altLang="ko-KR" dirty="0"/>
              <a:t>October, 2007. R.O.K. Noh </a:t>
            </a:r>
            <a:r>
              <a:rPr lang="en-US" altLang="ko-KR" dirty="0" err="1"/>
              <a:t>Muhyeon</a:t>
            </a:r>
            <a:r>
              <a:rPr lang="en-US" altLang="ko-KR" dirty="0"/>
              <a:t> visit to the DPRK. Joint Declaration and positive perspectives of inter-Korean relations.</a:t>
            </a:r>
          </a:p>
          <a:p>
            <a:pPr marL="0" indent="0">
              <a:buNone/>
            </a:pPr>
            <a:endParaRPr lang="ko-KR" altLang="en-US" dirty="0"/>
          </a:p>
          <a:p>
            <a:endParaRPr lang="ko-KR" altLang="en-US" dirty="0"/>
          </a:p>
        </p:txBody>
      </p:sp>
    </p:spTree>
    <p:extLst>
      <p:ext uri="{BB962C8B-B14F-4D97-AF65-F5344CB8AC3E}">
        <p14:creationId xmlns:p14="http://schemas.microsoft.com/office/powerpoint/2010/main" val="1435556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80416-CC5E-459D-9C0C-C44F6A8D7B34}"/>
              </a:ext>
            </a:extLst>
          </p:cNvPr>
          <p:cNvSpPr>
            <a:spLocks noGrp="1"/>
          </p:cNvSpPr>
          <p:nvPr>
            <p:ph type="title"/>
          </p:nvPr>
        </p:nvSpPr>
        <p:spPr/>
        <p:txBody>
          <a:bodyPr>
            <a:normAutofit/>
          </a:bodyPr>
          <a:lstStyle/>
          <a:p>
            <a:r>
              <a:rPr lang="en-US" altLang="ko-KR" sz="2400" b="1" dirty="0"/>
              <a:t>Selected nodal events of DPRK history 2008. (5). From cooperation to confrontation with South and the U.S.</a:t>
            </a:r>
            <a:endParaRPr lang="ko-KR" altLang="en-US" sz="2400" dirty="0"/>
          </a:p>
        </p:txBody>
      </p:sp>
      <p:sp>
        <p:nvSpPr>
          <p:cNvPr id="3" name="Объект 2">
            <a:extLst>
              <a:ext uri="{FF2B5EF4-FFF2-40B4-BE49-F238E27FC236}">
                <a16:creationId xmlns:a16="http://schemas.microsoft.com/office/drawing/2014/main" id="{1B319D03-0946-4F5E-A208-9F9BF86EB264}"/>
              </a:ext>
            </a:extLst>
          </p:cNvPr>
          <p:cNvSpPr>
            <a:spLocks noGrp="1"/>
          </p:cNvSpPr>
          <p:nvPr>
            <p:ph idx="1"/>
          </p:nvPr>
        </p:nvSpPr>
        <p:spPr/>
        <p:txBody>
          <a:bodyPr/>
          <a:lstStyle/>
          <a:p>
            <a:r>
              <a:rPr lang="en-US" altLang="ko-KR" dirty="0"/>
              <a:t>January 26, 2008. New York Philharmonic Orchestra in Pyongyang and DPRK-U.S. relations. </a:t>
            </a:r>
            <a:endParaRPr lang="ru-RU" altLang="ko-KR" dirty="0"/>
          </a:p>
          <a:p>
            <a:r>
              <a:rPr lang="en-US" altLang="ko-KR" dirty="0"/>
              <a:t>February 25, 2008. Inauguration of South Korean president Lee </a:t>
            </a:r>
            <a:r>
              <a:rPr lang="en-US" altLang="ko-KR" dirty="0" err="1"/>
              <a:t>Myungbak</a:t>
            </a:r>
            <a:r>
              <a:rPr lang="en-US" altLang="ko-KR" dirty="0"/>
              <a:t> and proclamation of the new “pragmatic policy” towards North Korea. </a:t>
            </a:r>
            <a:endParaRPr lang="ru-RU" altLang="ko-KR" dirty="0"/>
          </a:p>
          <a:p>
            <a:r>
              <a:rPr lang="en-US" altLang="ko-KR" dirty="0"/>
              <a:t>June 26-27. The lifting of the U.S. trade sanctions </a:t>
            </a:r>
            <a:r>
              <a:rPr lang="en-US" altLang="ko-KR" dirty="0" err="1"/>
              <a:t>agains</a:t>
            </a:r>
            <a:r>
              <a:rPr lang="en-US" altLang="ko-KR" dirty="0"/>
              <a:t> DPRK and the subsequent start of dismantling of nuclear facilities in </a:t>
            </a:r>
            <a:r>
              <a:rPr lang="en-US" altLang="ko-KR" dirty="0" err="1"/>
              <a:t>Yongbyon</a:t>
            </a:r>
            <a:r>
              <a:rPr lang="en-US" altLang="ko-KR" dirty="0"/>
              <a:t>.</a:t>
            </a:r>
          </a:p>
          <a:p>
            <a:r>
              <a:rPr lang="en-US" altLang="ko-KR" dirty="0">
                <a:solidFill>
                  <a:srgbClr val="FF0000"/>
                </a:solidFill>
              </a:rPr>
              <a:t>July 11, 2008.Incident with the killing of a South Korean tourist in the mountains of </a:t>
            </a:r>
            <a:r>
              <a:rPr lang="en-US" altLang="ko-KR" dirty="0" err="1">
                <a:solidFill>
                  <a:srgbClr val="FF0000"/>
                </a:solidFill>
              </a:rPr>
              <a:t>Kumgangsan</a:t>
            </a:r>
            <a:r>
              <a:rPr lang="en-US" altLang="ko-KR" dirty="0">
                <a:solidFill>
                  <a:srgbClr val="FF0000"/>
                </a:solidFill>
              </a:rPr>
              <a:t>.</a:t>
            </a:r>
            <a:endParaRPr lang="ru-RU" altLang="ko-KR" dirty="0">
              <a:solidFill>
                <a:srgbClr val="FF0000"/>
              </a:solidFill>
            </a:endParaRPr>
          </a:p>
          <a:p>
            <a:r>
              <a:rPr lang="en-US" altLang="ko-KR" dirty="0"/>
              <a:t>August 26, 2008. The refusal of the DPRK to dismantle nuclear facilities in </a:t>
            </a:r>
            <a:r>
              <a:rPr lang="en-US" altLang="ko-KR" dirty="0" err="1"/>
              <a:t>Yongbyon</a:t>
            </a:r>
            <a:r>
              <a:rPr lang="en-US" altLang="ko-KR" dirty="0"/>
              <a:t> and the resumption of the nuclear program.</a:t>
            </a:r>
          </a:p>
          <a:p>
            <a:endParaRPr lang="ru-RU" altLang="ko-KR" dirty="0"/>
          </a:p>
          <a:p>
            <a:endParaRPr lang="ko-KR" altLang="en-US" dirty="0"/>
          </a:p>
        </p:txBody>
      </p:sp>
    </p:spTree>
    <p:extLst>
      <p:ext uri="{BB962C8B-B14F-4D97-AF65-F5344CB8AC3E}">
        <p14:creationId xmlns:p14="http://schemas.microsoft.com/office/powerpoint/2010/main" val="1156635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54F5A7-980A-4054-9D68-23C6222EDF3B}"/>
              </a:ext>
            </a:extLst>
          </p:cNvPr>
          <p:cNvSpPr>
            <a:spLocks noGrp="1"/>
          </p:cNvSpPr>
          <p:nvPr>
            <p:ph type="title"/>
          </p:nvPr>
        </p:nvSpPr>
        <p:spPr>
          <a:xfrm>
            <a:off x="1261872" y="365760"/>
            <a:ext cx="9692640" cy="830992"/>
          </a:xfrm>
        </p:spPr>
        <p:txBody>
          <a:bodyPr>
            <a:normAutofit/>
          </a:bodyPr>
          <a:lstStyle/>
          <a:p>
            <a:r>
              <a:rPr lang="en-US" altLang="ko-KR" sz="2400" b="1" dirty="0"/>
              <a:t>The year 2009. Denunciation of treaties, nuke tests and attempts of normalization relations with the U.S. Economic reforms.</a:t>
            </a:r>
            <a:endParaRPr lang="ko-KR" altLang="en-US" sz="2400" b="1" dirty="0"/>
          </a:p>
        </p:txBody>
      </p:sp>
      <p:sp>
        <p:nvSpPr>
          <p:cNvPr id="3" name="Объект 2">
            <a:extLst>
              <a:ext uri="{FF2B5EF4-FFF2-40B4-BE49-F238E27FC236}">
                <a16:creationId xmlns:a16="http://schemas.microsoft.com/office/drawing/2014/main" id="{9D5434C2-3B81-470A-8F1E-9676372BD28A}"/>
              </a:ext>
            </a:extLst>
          </p:cNvPr>
          <p:cNvSpPr>
            <a:spLocks noGrp="1"/>
          </p:cNvSpPr>
          <p:nvPr>
            <p:ph idx="1"/>
          </p:nvPr>
        </p:nvSpPr>
        <p:spPr/>
        <p:txBody>
          <a:bodyPr/>
          <a:lstStyle/>
          <a:p>
            <a:r>
              <a:rPr lang="en-US" altLang="ko-KR" dirty="0"/>
              <a:t>January 30, 2009. Official North Korean statement on the denunciation of all previously concluded with South Korea agreements (including 1991 Agreement on nonaggression).</a:t>
            </a:r>
          </a:p>
          <a:p>
            <a:r>
              <a:rPr lang="en-US" altLang="ko-KR" dirty="0"/>
              <a:t>May 25, 2009. Second nuclear test in the DPRK.</a:t>
            </a:r>
          </a:p>
          <a:p>
            <a:r>
              <a:rPr lang="en-US" altLang="ko-KR" dirty="0"/>
              <a:t>August 2009. Bill Clinton U.S. ex-president DPRK visit and the U.S. – DPRK relations.</a:t>
            </a:r>
          </a:p>
          <a:p>
            <a:r>
              <a:rPr lang="en-US" altLang="ko-KR" dirty="0">
                <a:solidFill>
                  <a:srgbClr val="FF0000"/>
                </a:solidFill>
              </a:rPr>
              <a:t>November 30 - December 6, 2009. Monetary reform in the DPRK</a:t>
            </a:r>
            <a:r>
              <a:rPr lang="ru-RU" altLang="ko-KR" dirty="0">
                <a:solidFill>
                  <a:srgbClr val="FF0000"/>
                </a:solidFill>
              </a:rPr>
              <a:t>.</a:t>
            </a:r>
          </a:p>
          <a:p>
            <a:r>
              <a:rPr lang="en-US" altLang="ko-KR" dirty="0"/>
              <a:t>December, 2009. New stage in the U.S. – North Korean relations:</a:t>
            </a:r>
          </a:p>
          <a:p>
            <a:r>
              <a:rPr lang="en-US" altLang="ko-KR" dirty="0"/>
              <a:t>- Stephen </a:t>
            </a:r>
            <a:r>
              <a:rPr lang="en-US" altLang="ko-KR" dirty="0" err="1"/>
              <a:t>Bothworse</a:t>
            </a:r>
            <a:r>
              <a:rPr lang="en-US" altLang="ko-KR" dirty="0"/>
              <a:t> in Pyongyang. Message from the president Barak Obama;</a:t>
            </a:r>
          </a:p>
          <a:p>
            <a:r>
              <a:rPr lang="en-US" altLang="ko-KR" dirty="0"/>
              <a:t>- </a:t>
            </a:r>
            <a:r>
              <a:rPr lang="ru-RU" altLang="ko-KR" dirty="0" err="1"/>
              <a:t>American</a:t>
            </a:r>
            <a:r>
              <a:rPr lang="ru-RU" altLang="ko-KR" dirty="0"/>
              <a:t> </a:t>
            </a:r>
            <a:r>
              <a:rPr lang="ru-RU" altLang="ko-KR" dirty="0" err="1"/>
              <a:t>Association</a:t>
            </a:r>
            <a:r>
              <a:rPr lang="ru-RU" altLang="ko-KR" dirty="0"/>
              <a:t> </a:t>
            </a:r>
            <a:r>
              <a:rPr lang="ru-RU" altLang="ko-KR" dirty="0" err="1"/>
              <a:t>for</a:t>
            </a:r>
            <a:r>
              <a:rPr lang="ru-RU" altLang="ko-KR" dirty="0"/>
              <a:t> </a:t>
            </a:r>
            <a:r>
              <a:rPr lang="ru-RU" altLang="ko-KR" dirty="0" err="1"/>
              <a:t>Advancement</a:t>
            </a:r>
            <a:r>
              <a:rPr lang="ru-RU" altLang="ko-KR" dirty="0"/>
              <a:t> </a:t>
            </a:r>
            <a:r>
              <a:rPr lang="ru-RU" altLang="ko-KR" dirty="0" err="1"/>
              <a:t>of</a:t>
            </a:r>
            <a:r>
              <a:rPr lang="ru-RU" altLang="ko-KR" dirty="0"/>
              <a:t> </a:t>
            </a:r>
            <a:r>
              <a:rPr lang="ru-RU" altLang="ko-KR" dirty="0" err="1"/>
              <a:t>Sc</a:t>
            </a:r>
            <a:r>
              <a:rPr lang="en-US" altLang="ko-KR" dirty="0" err="1"/>
              <a:t>ien</a:t>
            </a:r>
            <a:r>
              <a:rPr lang="ru-RU" altLang="ko-KR" dirty="0" err="1"/>
              <a:t>ce</a:t>
            </a:r>
            <a:r>
              <a:rPr lang="en-US" altLang="ko-KR" dirty="0"/>
              <a:t> in Pyongyang;</a:t>
            </a:r>
          </a:p>
          <a:p>
            <a:r>
              <a:rPr lang="en-US" altLang="ko-KR" dirty="0"/>
              <a:t>- U.S. business delegation in Pyongyang.</a:t>
            </a:r>
            <a:endParaRPr lang="ko-KR" altLang="en-US" dirty="0"/>
          </a:p>
        </p:txBody>
      </p:sp>
    </p:spTree>
    <p:extLst>
      <p:ext uri="{BB962C8B-B14F-4D97-AF65-F5344CB8AC3E}">
        <p14:creationId xmlns:p14="http://schemas.microsoft.com/office/powerpoint/2010/main" val="138163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CBFD733-35CF-4875-903D-CC6872CB2BAB}"/>
              </a:ext>
            </a:extLst>
          </p:cNvPr>
          <p:cNvSpPr>
            <a:spLocks noGrp="1" noChangeArrowheads="1"/>
          </p:cNvSpPr>
          <p:nvPr>
            <p:ph type="title"/>
          </p:nvPr>
        </p:nvSpPr>
        <p:spPr>
          <a:xfrm>
            <a:off x="1261872" y="365760"/>
            <a:ext cx="9692640" cy="903000"/>
          </a:xfrm>
        </p:spPr>
        <p:txBody>
          <a:bodyPr>
            <a:normAutofit/>
          </a:bodyPr>
          <a:lstStyle/>
          <a:p>
            <a:r>
              <a:rPr lang="ru-RU" altLang="ko-KR" sz="2400" dirty="0"/>
              <a:t> </a:t>
            </a:r>
            <a:r>
              <a:rPr lang="ru-RU" altLang="ko-KR" sz="2800" b="1" dirty="0"/>
              <a:t>1. </a:t>
            </a:r>
            <a:r>
              <a:rPr lang="en-US" altLang="ko-KR" sz="2800" b="1" dirty="0"/>
              <a:t>Introduction. What is history and how it is written?</a:t>
            </a:r>
            <a:endParaRPr lang="en-US" altLang="ko-KR" sz="2800" b="1" dirty="0">
              <a:ea typeface="굴림" panose="020B0600000101010101" pitchFamily="50" charset="-127"/>
            </a:endParaRPr>
          </a:p>
        </p:txBody>
      </p:sp>
      <p:sp>
        <p:nvSpPr>
          <p:cNvPr id="68611" name="Rectangle 3">
            <a:extLst>
              <a:ext uri="{FF2B5EF4-FFF2-40B4-BE49-F238E27FC236}">
                <a16:creationId xmlns:a16="http://schemas.microsoft.com/office/drawing/2014/main" id="{0F09ED81-A64D-46F8-9A05-14B008AA4E8E}"/>
              </a:ext>
            </a:extLst>
          </p:cNvPr>
          <p:cNvSpPr>
            <a:spLocks noGrp="1" noChangeArrowheads="1"/>
          </p:cNvSpPr>
          <p:nvPr>
            <p:ph idx="1"/>
          </p:nvPr>
        </p:nvSpPr>
        <p:spPr>
          <a:xfrm>
            <a:off x="1343472" y="1772816"/>
            <a:ext cx="8722560" cy="4351337"/>
          </a:xfrm>
        </p:spPr>
        <p:txBody>
          <a:bodyPr>
            <a:normAutofit/>
          </a:bodyPr>
          <a:lstStyle/>
          <a:p>
            <a:pPr>
              <a:lnSpc>
                <a:spcPct val="90000"/>
              </a:lnSpc>
            </a:pPr>
            <a:r>
              <a:rPr lang="en-US" altLang="ko-KR" sz="2000" dirty="0">
                <a:ea typeface="굴림" panose="020B0600000101010101" pitchFamily="50" charset="-127"/>
              </a:rPr>
              <a:t>The history of historical science begins with the creation of writing.</a:t>
            </a:r>
          </a:p>
          <a:p>
            <a:pPr>
              <a:lnSpc>
                <a:spcPct val="90000"/>
              </a:lnSpc>
            </a:pPr>
            <a:r>
              <a:rPr lang="en-US" altLang="ko-KR" sz="2000" dirty="0">
                <a:ea typeface="굴림" panose="020B0600000101010101" pitchFamily="50" charset="-127"/>
              </a:rPr>
              <a:t>Before birth of writing people used tell stories about the past passing words by mouth.</a:t>
            </a:r>
          </a:p>
          <a:p>
            <a:pPr>
              <a:lnSpc>
                <a:spcPct val="90000"/>
              </a:lnSpc>
            </a:pPr>
            <a:r>
              <a:rPr lang="en-US" altLang="ko-KR" sz="2000" dirty="0">
                <a:ea typeface="굴림" panose="020B0600000101010101" pitchFamily="50" charset="-127"/>
              </a:rPr>
              <a:t>What is the purpose of history?</a:t>
            </a:r>
          </a:p>
          <a:p>
            <a:pPr>
              <a:lnSpc>
                <a:spcPct val="90000"/>
              </a:lnSpc>
            </a:pPr>
            <a:r>
              <a:rPr lang="en-US" altLang="ko-KR" sz="2000" dirty="0">
                <a:ea typeface="굴림" panose="020B0600000101010101" pitchFamily="50" charset="-127"/>
              </a:rPr>
              <a:t>Some people answering this question often do it in the following way:</a:t>
            </a:r>
          </a:p>
          <a:p>
            <a:pPr>
              <a:lnSpc>
                <a:spcPct val="90000"/>
              </a:lnSpc>
            </a:pPr>
            <a:r>
              <a:rPr lang="en-US" altLang="ko-KR" sz="2000" dirty="0">
                <a:ea typeface="굴림" panose="020B0600000101010101" pitchFamily="50" charset="-127"/>
              </a:rPr>
              <a:t>“History is necessary for learning mistakes of the past and not repeating them in the future”. Or: “History gives us experience which is necessary for the present”.</a:t>
            </a:r>
          </a:p>
          <a:p>
            <a:pPr>
              <a:lnSpc>
                <a:spcPct val="90000"/>
              </a:lnSpc>
            </a:pPr>
            <a:r>
              <a:rPr lang="en-US" altLang="ko-KR" sz="2000" dirty="0">
                <a:ea typeface="굴림" panose="020B0600000101010101" pitchFamily="50" charset="-127"/>
              </a:rPr>
              <a:t>Another popular way of describing history is comparing it with the “collective memory” of human beings.</a:t>
            </a:r>
          </a:p>
          <a:p>
            <a:pPr>
              <a:lnSpc>
                <a:spcPct val="90000"/>
              </a:lnSpc>
            </a:pPr>
            <a:r>
              <a:rPr lang="en-US" altLang="ko-KR" sz="2000" dirty="0">
                <a:ea typeface="굴림" panose="020B0600000101010101" pitchFamily="50" charset="-127"/>
              </a:rPr>
              <a:t>Besides there are many other ways of explaining the historical science.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5338EC-6959-439C-8273-ECD822261717}"/>
              </a:ext>
            </a:extLst>
          </p:cNvPr>
          <p:cNvSpPr>
            <a:spLocks noGrp="1"/>
          </p:cNvSpPr>
          <p:nvPr>
            <p:ph type="title"/>
          </p:nvPr>
        </p:nvSpPr>
        <p:spPr>
          <a:xfrm>
            <a:off x="1261872" y="365760"/>
            <a:ext cx="9692640" cy="830992"/>
          </a:xfrm>
        </p:spPr>
        <p:txBody>
          <a:bodyPr>
            <a:normAutofit/>
          </a:bodyPr>
          <a:lstStyle/>
          <a:p>
            <a:r>
              <a:rPr lang="en-US" altLang="ko-KR" sz="2400" b="1" dirty="0"/>
              <a:t>The year 2010. Attempts of normalization relations with South Korea and the U.S., armed incidents.</a:t>
            </a:r>
            <a:endParaRPr lang="ko-KR" altLang="en-US" sz="2400" dirty="0"/>
          </a:p>
        </p:txBody>
      </p:sp>
      <p:sp>
        <p:nvSpPr>
          <p:cNvPr id="3" name="Объект 2">
            <a:extLst>
              <a:ext uri="{FF2B5EF4-FFF2-40B4-BE49-F238E27FC236}">
                <a16:creationId xmlns:a16="http://schemas.microsoft.com/office/drawing/2014/main" id="{6436FD78-41EA-40F4-BB71-05EA0CDACC4A}"/>
              </a:ext>
            </a:extLst>
          </p:cNvPr>
          <p:cNvSpPr>
            <a:spLocks noGrp="1"/>
          </p:cNvSpPr>
          <p:nvPr>
            <p:ph idx="1"/>
          </p:nvPr>
        </p:nvSpPr>
        <p:spPr>
          <a:xfrm>
            <a:off x="1261872" y="1484784"/>
            <a:ext cx="9298624" cy="4695353"/>
          </a:xfrm>
        </p:spPr>
        <p:txBody>
          <a:bodyPr/>
          <a:lstStyle/>
          <a:p>
            <a:pPr marL="0" indent="0">
              <a:buNone/>
            </a:pPr>
            <a:r>
              <a:rPr lang="en-US" altLang="ko-KR" dirty="0"/>
              <a:t>Beginning of 2010. A series of working negotiations between North and South</a:t>
            </a:r>
          </a:p>
          <a:p>
            <a:pPr marL="0" indent="0">
              <a:buNone/>
            </a:pPr>
            <a:r>
              <a:rPr lang="en-US" altLang="ko-KR" dirty="0"/>
              <a:t>March 23, 2010. Explosion of South Korean corvette “</a:t>
            </a:r>
            <a:r>
              <a:rPr lang="en-US" altLang="ko-KR" dirty="0" err="1"/>
              <a:t>Cheonan</a:t>
            </a:r>
            <a:r>
              <a:rPr lang="en-US" altLang="ko-KR" dirty="0"/>
              <a:t>”.</a:t>
            </a:r>
          </a:p>
          <a:p>
            <a:pPr marL="0" indent="0">
              <a:buNone/>
            </a:pPr>
            <a:r>
              <a:rPr lang="en-US" altLang="ko-KR" dirty="0"/>
              <a:t>May 25, 2010. North Korean official statement on the severance of relations with South Korea during the period of presidency of Lee </a:t>
            </a:r>
            <a:r>
              <a:rPr lang="en-US" altLang="ko-KR" dirty="0" err="1"/>
              <a:t>Myungbak</a:t>
            </a:r>
            <a:r>
              <a:rPr lang="en-US" altLang="ko-KR" dirty="0"/>
              <a:t>.</a:t>
            </a:r>
          </a:p>
          <a:p>
            <a:pPr marL="0" indent="0">
              <a:buNone/>
            </a:pPr>
            <a:r>
              <a:rPr lang="en-US" altLang="ko-KR" dirty="0"/>
              <a:t>September – October, 2010. Various North-South talks.</a:t>
            </a:r>
          </a:p>
          <a:p>
            <a:pPr marL="0" indent="0">
              <a:buNone/>
            </a:pPr>
            <a:r>
              <a:rPr lang="en-US" altLang="ko-KR" dirty="0"/>
              <a:t>October 25, 2010. </a:t>
            </a:r>
            <a:r>
              <a:rPr lang="en-US" altLang="ko-KR" dirty="0">
                <a:solidFill>
                  <a:srgbClr val="FF0000"/>
                </a:solidFill>
              </a:rPr>
              <a:t>Opening in Pyongyang of the “University of Science and Technology” established together with the U.S. and the Republic of Korea.</a:t>
            </a:r>
          </a:p>
          <a:p>
            <a:pPr marL="0" indent="0">
              <a:buNone/>
            </a:pPr>
            <a:r>
              <a:rPr lang="en-US" altLang="ko-KR" dirty="0"/>
              <a:t>November 23, 2010. Armed conflict near Yeonpyeongdo Islands.</a:t>
            </a:r>
            <a:endParaRPr lang="ko-KR" altLang="en-US" dirty="0"/>
          </a:p>
        </p:txBody>
      </p:sp>
    </p:spTree>
    <p:extLst>
      <p:ext uri="{BB962C8B-B14F-4D97-AF65-F5344CB8AC3E}">
        <p14:creationId xmlns:p14="http://schemas.microsoft.com/office/powerpoint/2010/main" val="284796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3B4514-C399-49FE-B740-2EA2B4C74423}"/>
              </a:ext>
            </a:extLst>
          </p:cNvPr>
          <p:cNvSpPr>
            <a:spLocks noGrp="1"/>
          </p:cNvSpPr>
          <p:nvPr>
            <p:ph type="title"/>
          </p:nvPr>
        </p:nvSpPr>
        <p:spPr>
          <a:xfrm>
            <a:off x="1261872" y="365760"/>
            <a:ext cx="9692640" cy="830992"/>
          </a:xfrm>
        </p:spPr>
        <p:txBody>
          <a:bodyPr>
            <a:normAutofit/>
          </a:bodyPr>
          <a:lstStyle/>
          <a:p>
            <a:r>
              <a:rPr lang="en-US" altLang="ko-KR" sz="2400" b="1" dirty="0"/>
              <a:t>Conclusion</a:t>
            </a:r>
            <a:endParaRPr lang="ko-KR" altLang="en-US" sz="2400" b="1" dirty="0"/>
          </a:p>
        </p:txBody>
      </p:sp>
      <p:sp>
        <p:nvSpPr>
          <p:cNvPr id="3" name="Объект 2">
            <a:extLst>
              <a:ext uri="{FF2B5EF4-FFF2-40B4-BE49-F238E27FC236}">
                <a16:creationId xmlns:a16="http://schemas.microsoft.com/office/drawing/2014/main" id="{EE4082A6-B7B3-4B0B-8C42-AFC2F780EA35}"/>
              </a:ext>
            </a:extLst>
          </p:cNvPr>
          <p:cNvSpPr>
            <a:spLocks noGrp="1"/>
          </p:cNvSpPr>
          <p:nvPr>
            <p:ph idx="1"/>
          </p:nvPr>
        </p:nvSpPr>
        <p:spPr>
          <a:xfrm>
            <a:off x="1261872" y="1484784"/>
            <a:ext cx="8595360" cy="4695353"/>
          </a:xfrm>
        </p:spPr>
        <p:txBody>
          <a:bodyPr>
            <a:normAutofit fontScale="85000" lnSpcReduction="20000"/>
          </a:bodyPr>
          <a:lstStyle/>
          <a:p>
            <a:r>
              <a:rPr lang="en-US" altLang="ko-KR" dirty="0"/>
              <a:t>This presentation does not give a “full set” of “nodal events” in the 21</a:t>
            </a:r>
            <a:r>
              <a:rPr lang="en-US" altLang="ko-KR" baseline="30000" dirty="0"/>
              <a:t>st</a:t>
            </a:r>
            <a:r>
              <a:rPr lang="en-US" altLang="ko-KR" dirty="0"/>
              <a:t> century North Korean history.</a:t>
            </a:r>
          </a:p>
          <a:p>
            <a:r>
              <a:rPr lang="en-US" altLang="ko-KR" dirty="0"/>
              <a:t>Here one can see only examples of methodological approach to narrative of North Korean history.</a:t>
            </a:r>
          </a:p>
          <a:p>
            <a:r>
              <a:rPr lang="en-US" altLang="ko-KR" dirty="0"/>
              <a:t>I am compiling the history of Korea, written from an external point of view.</a:t>
            </a:r>
          </a:p>
          <a:p>
            <a:r>
              <a:rPr lang="en-US" altLang="ko-KR" dirty="0"/>
              <a:t>Principal concept is: “Nationalistic tradition-based development of the self / forced isolated Asian country”.</a:t>
            </a:r>
          </a:p>
          <a:p>
            <a:r>
              <a:rPr lang="en-US" altLang="ko-KR" dirty="0"/>
              <a:t>Besides, a set of selected facts have demonstrated various periods of 21</a:t>
            </a:r>
            <a:r>
              <a:rPr lang="en-US" altLang="ko-KR" baseline="30000" dirty="0"/>
              <a:t>st</a:t>
            </a:r>
            <a:r>
              <a:rPr lang="en-US" altLang="ko-KR" dirty="0"/>
              <a:t> century North Korean history:</a:t>
            </a:r>
          </a:p>
          <a:p>
            <a:r>
              <a:rPr lang="en-US" altLang="ko-KR" dirty="0"/>
              <a:t>2000 – 2001.</a:t>
            </a:r>
          </a:p>
          <a:p>
            <a:r>
              <a:rPr lang="en-US" altLang="ko-KR" dirty="0"/>
              <a:t>2001 – 2003.</a:t>
            </a:r>
          </a:p>
          <a:p>
            <a:r>
              <a:rPr lang="en-US" altLang="ko-KR" dirty="0"/>
              <a:t>2003 – 2007 (2008).</a:t>
            </a:r>
          </a:p>
          <a:p>
            <a:r>
              <a:rPr lang="en-US" altLang="ko-KR" dirty="0"/>
              <a:t>2008 – 2011.</a:t>
            </a:r>
          </a:p>
          <a:p>
            <a:r>
              <a:rPr lang="en-US" altLang="ko-KR" dirty="0"/>
              <a:t>2011 – 2012.</a:t>
            </a:r>
          </a:p>
          <a:p>
            <a:r>
              <a:rPr lang="en-US" altLang="ko-KR" dirty="0"/>
              <a:t>2012 – 2018.</a:t>
            </a:r>
          </a:p>
          <a:p>
            <a:r>
              <a:rPr lang="en-US" altLang="ko-KR" dirty="0"/>
              <a:t>All of them have specific features and trends making possible to distinguish [short] historical periods.</a:t>
            </a:r>
          </a:p>
          <a:p>
            <a:endParaRPr lang="ko-KR" altLang="en-US" dirty="0"/>
          </a:p>
        </p:txBody>
      </p:sp>
    </p:spTree>
    <p:extLst>
      <p:ext uri="{BB962C8B-B14F-4D97-AF65-F5344CB8AC3E}">
        <p14:creationId xmlns:p14="http://schemas.microsoft.com/office/powerpoint/2010/main" val="19009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0DFF16-9F21-4C7F-9C99-A2582FA8F845}"/>
              </a:ext>
            </a:extLst>
          </p:cNvPr>
          <p:cNvSpPr>
            <a:spLocks noGrp="1"/>
          </p:cNvSpPr>
          <p:nvPr>
            <p:ph type="title"/>
          </p:nvPr>
        </p:nvSpPr>
        <p:spPr>
          <a:xfrm>
            <a:off x="1261872" y="365760"/>
            <a:ext cx="9692640" cy="830992"/>
          </a:xfrm>
        </p:spPr>
        <p:txBody>
          <a:bodyPr>
            <a:normAutofit/>
          </a:bodyPr>
          <a:lstStyle/>
          <a:p>
            <a:r>
              <a:rPr lang="en-US" altLang="ko-KR" sz="2800" b="1" dirty="0"/>
              <a:t>History as national code.</a:t>
            </a:r>
            <a:endParaRPr lang="ko-KR" altLang="en-US" sz="2800" b="1" dirty="0"/>
          </a:p>
        </p:txBody>
      </p:sp>
      <p:sp>
        <p:nvSpPr>
          <p:cNvPr id="3" name="Объект 2">
            <a:extLst>
              <a:ext uri="{FF2B5EF4-FFF2-40B4-BE49-F238E27FC236}">
                <a16:creationId xmlns:a16="http://schemas.microsoft.com/office/drawing/2014/main" id="{178A36FC-67E8-4E70-A046-EE22A881577F}"/>
              </a:ext>
            </a:extLst>
          </p:cNvPr>
          <p:cNvSpPr>
            <a:spLocks noGrp="1"/>
          </p:cNvSpPr>
          <p:nvPr>
            <p:ph idx="1"/>
          </p:nvPr>
        </p:nvSpPr>
        <p:spPr>
          <a:xfrm>
            <a:off x="1261872" y="1412776"/>
            <a:ext cx="9082600" cy="4767361"/>
          </a:xfrm>
        </p:spPr>
        <p:txBody>
          <a:bodyPr>
            <a:normAutofit lnSpcReduction="10000"/>
          </a:bodyPr>
          <a:lstStyle/>
          <a:p>
            <a:r>
              <a:rPr lang="en-US" altLang="ko-KR" dirty="0"/>
              <a:t>For the national identity the native history is as important as national language.</a:t>
            </a:r>
          </a:p>
          <a:p>
            <a:r>
              <a:rPr lang="en-US" altLang="ko-KR" dirty="0"/>
              <a:t>There is no nation without national language.</a:t>
            </a:r>
          </a:p>
          <a:p>
            <a:r>
              <a:rPr lang="en-US" altLang="ko-KR" dirty="0"/>
              <a:t>There is no nation without national history. National history is an attribute of national identity.</a:t>
            </a:r>
          </a:p>
          <a:p>
            <a:r>
              <a:rPr lang="en-US" altLang="ko-KR" dirty="0"/>
              <a:t>National history (as well as the national language) exists not only in the form of nation-wide systematized collections of recordings or artifacts, but, first of all, in the individual consciousness of each individual citizen.</a:t>
            </a:r>
          </a:p>
          <a:p>
            <a:r>
              <a:rPr lang="en-US" altLang="ko-KR" dirty="0"/>
              <a:t>Thus, national language and national history (together with national traditions) determine national identity.</a:t>
            </a:r>
          </a:p>
          <a:p>
            <a:r>
              <a:rPr lang="en-US" altLang="ko-KR" dirty="0"/>
              <a:t>In general, there are two main types of historical science: the national history and the history of “another nation” (describing “other nation” history from the point of view of "my nation“ </a:t>
            </a:r>
            <a:r>
              <a:rPr lang="en-US" altLang="ko-KR" dirty="0">
                <a:solidFill>
                  <a:srgbClr val="FF0000"/>
                </a:solidFill>
              </a:rPr>
              <a:t>in national language</a:t>
            </a:r>
            <a:r>
              <a:rPr lang="en-US" altLang="ko-KR" dirty="0"/>
              <a:t>).</a:t>
            </a:r>
          </a:p>
          <a:p>
            <a:r>
              <a:rPr lang="en-US" altLang="ko-KR" dirty="0"/>
              <a:t>With the change in the language of the historical narrative, the essence of the historical narrative changes</a:t>
            </a:r>
            <a:endParaRPr lang="ko-KR" altLang="en-US" dirty="0"/>
          </a:p>
        </p:txBody>
      </p:sp>
    </p:spTree>
    <p:extLst>
      <p:ext uri="{BB962C8B-B14F-4D97-AF65-F5344CB8AC3E}">
        <p14:creationId xmlns:p14="http://schemas.microsoft.com/office/powerpoint/2010/main" val="262472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6C3178-DCF2-4AF7-95F3-4229868D4BAD}"/>
              </a:ext>
            </a:extLst>
          </p:cNvPr>
          <p:cNvSpPr>
            <a:spLocks noGrp="1"/>
          </p:cNvSpPr>
          <p:nvPr>
            <p:ph type="title"/>
          </p:nvPr>
        </p:nvSpPr>
        <p:spPr>
          <a:xfrm>
            <a:off x="1261872" y="365760"/>
            <a:ext cx="9692640" cy="975008"/>
          </a:xfrm>
        </p:spPr>
        <p:txBody>
          <a:bodyPr>
            <a:normAutofit/>
          </a:bodyPr>
          <a:lstStyle/>
          <a:p>
            <a:r>
              <a:rPr lang="en-US" altLang="ko-KR" sz="2800" b="1" dirty="0"/>
              <a:t>North Korean history as the “history of another nation”.</a:t>
            </a:r>
            <a:endParaRPr lang="ko-KR" altLang="en-US" sz="2800" b="1" dirty="0"/>
          </a:p>
        </p:txBody>
      </p:sp>
      <p:sp>
        <p:nvSpPr>
          <p:cNvPr id="3" name="Объект 2">
            <a:extLst>
              <a:ext uri="{FF2B5EF4-FFF2-40B4-BE49-F238E27FC236}">
                <a16:creationId xmlns:a16="http://schemas.microsoft.com/office/drawing/2014/main" id="{FD8E15DA-E004-4DCE-9EB9-65A67D8643D4}"/>
              </a:ext>
            </a:extLst>
          </p:cNvPr>
          <p:cNvSpPr>
            <a:spLocks noGrp="1"/>
          </p:cNvSpPr>
          <p:nvPr>
            <p:ph idx="1"/>
          </p:nvPr>
        </p:nvSpPr>
        <p:spPr>
          <a:xfrm>
            <a:off x="1261872" y="1628800"/>
            <a:ext cx="9010592" cy="4551337"/>
          </a:xfrm>
        </p:spPr>
        <p:txBody>
          <a:bodyPr/>
          <a:lstStyle/>
          <a:p>
            <a:r>
              <a:rPr lang="en-US" altLang="ko-KR" dirty="0"/>
              <a:t>North Korean history, as any other world nation history, also has two principal types:</a:t>
            </a:r>
          </a:p>
          <a:p>
            <a:r>
              <a:rPr lang="en-US" altLang="ko-KR" dirty="0"/>
              <a:t>1) National (external) North Korean history compiled for North Korean population.</a:t>
            </a:r>
          </a:p>
          <a:p>
            <a:r>
              <a:rPr lang="en-US" altLang="ko-KR" dirty="0"/>
              <a:t>2) “External” North Korean history written by foreigners and aimed to explain North Korean history for foreigners.</a:t>
            </a:r>
          </a:p>
          <a:p>
            <a:r>
              <a:rPr lang="en-US" altLang="ko-KR" dirty="0"/>
              <a:t>That means, that external history of North Korea (or any other foreign country) is based on:</a:t>
            </a:r>
          </a:p>
          <a:p>
            <a:r>
              <a:rPr lang="en-US" altLang="ko-KR" dirty="0"/>
              <a:t>1) Comparison of North Korean culture and realities with “my own country”. (Conscious or subconscious).</a:t>
            </a:r>
          </a:p>
          <a:p>
            <a:r>
              <a:rPr lang="en-US" altLang="ko-KR" dirty="0"/>
              <a:t>2) Reflection of “my own country” perception of North Korea (as “bad regime” or “ally”, or any other).</a:t>
            </a:r>
          </a:p>
          <a:p>
            <a:r>
              <a:rPr lang="en-US" altLang="ko-KR" dirty="0"/>
              <a:t>3) Reflection of “my own country” worldview.</a:t>
            </a:r>
          </a:p>
          <a:p>
            <a:endParaRPr lang="ko-KR" altLang="en-US" dirty="0"/>
          </a:p>
        </p:txBody>
      </p:sp>
    </p:spTree>
    <p:extLst>
      <p:ext uri="{BB962C8B-B14F-4D97-AF65-F5344CB8AC3E}">
        <p14:creationId xmlns:p14="http://schemas.microsoft.com/office/powerpoint/2010/main" val="381618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01AEDD-A9CE-4450-B1C8-EBFF261B9635}"/>
              </a:ext>
            </a:extLst>
          </p:cNvPr>
          <p:cNvSpPr>
            <a:spLocks noGrp="1"/>
          </p:cNvSpPr>
          <p:nvPr>
            <p:ph type="title"/>
          </p:nvPr>
        </p:nvSpPr>
        <p:spPr>
          <a:xfrm>
            <a:off x="1261872" y="365760"/>
            <a:ext cx="9692640" cy="1047016"/>
          </a:xfrm>
        </p:spPr>
        <p:txBody>
          <a:bodyPr>
            <a:normAutofit/>
          </a:bodyPr>
          <a:lstStyle/>
          <a:p>
            <a:r>
              <a:rPr lang="en-US" altLang="ko-KR" sz="2800" b="1" dirty="0"/>
              <a:t>Examples of approaches to North Korean history narrative.</a:t>
            </a:r>
            <a:endParaRPr lang="ko-KR" altLang="en-US" sz="2800" b="1" dirty="0"/>
          </a:p>
        </p:txBody>
      </p:sp>
      <p:sp>
        <p:nvSpPr>
          <p:cNvPr id="3" name="Объект 2">
            <a:extLst>
              <a:ext uri="{FF2B5EF4-FFF2-40B4-BE49-F238E27FC236}">
                <a16:creationId xmlns:a16="http://schemas.microsoft.com/office/drawing/2014/main" id="{5E8AEE40-9C8C-44F2-9175-B1CEE35A3037}"/>
              </a:ext>
            </a:extLst>
          </p:cNvPr>
          <p:cNvSpPr>
            <a:spLocks noGrp="1"/>
          </p:cNvSpPr>
          <p:nvPr>
            <p:ph idx="1"/>
          </p:nvPr>
        </p:nvSpPr>
        <p:spPr/>
        <p:txBody>
          <a:bodyPr>
            <a:normAutofit fontScale="92500"/>
          </a:bodyPr>
          <a:lstStyle/>
          <a:p>
            <a:r>
              <a:rPr lang="en-US" altLang="ko-KR" dirty="0"/>
              <a:t>Examples of possible approaches for compiling North Korean history:</a:t>
            </a:r>
          </a:p>
          <a:p>
            <a:r>
              <a:rPr lang="en-US" altLang="ko-KR" dirty="0"/>
              <a:t>1. North Korean self perception based national (internal) North Korean history. </a:t>
            </a:r>
          </a:p>
          <a:p>
            <a:r>
              <a:rPr lang="en-US" altLang="ko-KR" dirty="0"/>
              <a:t>1.1. As North Korean Juche ideology focuses on special role and value of “leaders” organizing “masses”, who follow leaders executive directions, all North Korean official historiography describes, first of all, the activities of leaders</a:t>
            </a:r>
            <a:r>
              <a:rPr lang="ru-RU" altLang="ko-KR" dirty="0"/>
              <a:t> </a:t>
            </a:r>
            <a:r>
              <a:rPr lang="en-US" altLang="ko-KR" dirty="0"/>
              <a:t>and events around</a:t>
            </a:r>
            <a:r>
              <a:rPr lang="ru-RU" altLang="ko-KR" dirty="0"/>
              <a:t> </a:t>
            </a:r>
            <a:r>
              <a:rPr lang="en-US" altLang="ko-KR" dirty="0"/>
              <a:t>it.</a:t>
            </a:r>
          </a:p>
          <a:p>
            <a:r>
              <a:rPr lang="en-US" altLang="ko-KR" dirty="0"/>
              <a:t>2. Soviet history of North Korea. Describing “development” of North Korea as being connected with Soviet help and friendship relations. </a:t>
            </a:r>
            <a:r>
              <a:rPr lang="ru-RU" altLang="ko-KR" dirty="0"/>
              <a:t>Т</a:t>
            </a:r>
            <a:r>
              <a:rPr lang="en-US" altLang="ko-KR" dirty="0"/>
              <a:t>on-derogation of nationalist aspects. Special attention to economy. (Influence of Marxist historiography).</a:t>
            </a:r>
          </a:p>
          <a:p>
            <a:r>
              <a:rPr lang="en-US" altLang="ko-KR" dirty="0"/>
              <a:t>3. U.S. history of North Korea. Describing “dictatorship regime” with internal fractional fight and attempts for modernization and reforms (expectation of the transformation of North Korea</a:t>
            </a:r>
            <a:r>
              <a:rPr lang="ru-RU" altLang="ko-KR" dirty="0"/>
              <a:t>).</a:t>
            </a:r>
          </a:p>
          <a:p>
            <a:r>
              <a:rPr lang="en-US" altLang="ko-KR" dirty="0"/>
              <a:t>Historiographic question: Is it possible to compile North Korean (any other country) history being able to overcome national and cultural barriers, that is “pure scientific history”?</a:t>
            </a:r>
            <a:endParaRPr lang="ko-KR" altLang="en-US" dirty="0"/>
          </a:p>
        </p:txBody>
      </p:sp>
    </p:spTree>
    <p:extLst>
      <p:ext uri="{BB962C8B-B14F-4D97-AF65-F5344CB8AC3E}">
        <p14:creationId xmlns:p14="http://schemas.microsoft.com/office/powerpoint/2010/main" val="181109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23A3FB-00F5-4645-9C7A-3B8F290537F0}"/>
              </a:ext>
            </a:extLst>
          </p:cNvPr>
          <p:cNvSpPr>
            <a:spLocks noGrp="1"/>
          </p:cNvSpPr>
          <p:nvPr>
            <p:ph type="title"/>
          </p:nvPr>
        </p:nvSpPr>
        <p:spPr/>
        <p:txBody>
          <a:bodyPr>
            <a:normAutofit/>
          </a:bodyPr>
          <a:lstStyle/>
          <a:p>
            <a:r>
              <a:rPr lang="en-US" altLang="ko-KR" sz="2800" b="1" dirty="0"/>
              <a:t>Pure scientific history: laws of historical development and trend modules.</a:t>
            </a:r>
            <a:endParaRPr lang="ko-KR" altLang="en-US" sz="2800" b="1" dirty="0"/>
          </a:p>
        </p:txBody>
      </p:sp>
      <p:sp>
        <p:nvSpPr>
          <p:cNvPr id="3" name="Объект 2">
            <a:extLst>
              <a:ext uri="{FF2B5EF4-FFF2-40B4-BE49-F238E27FC236}">
                <a16:creationId xmlns:a16="http://schemas.microsoft.com/office/drawing/2014/main" id="{0BF5F00A-A4FC-4751-B626-B665C90C3321}"/>
              </a:ext>
            </a:extLst>
          </p:cNvPr>
          <p:cNvSpPr>
            <a:spLocks noGrp="1"/>
          </p:cNvSpPr>
          <p:nvPr>
            <p:ph idx="1"/>
          </p:nvPr>
        </p:nvSpPr>
        <p:spPr/>
        <p:txBody>
          <a:bodyPr>
            <a:normAutofit fontScale="92500" lnSpcReduction="20000"/>
          </a:bodyPr>
          <a:lstStyle/>
          <a:p>
            <a:r>
              <a:rPr lang="en-US" altLang="ko-KR" dirty="0"/>
              <a:t>In principle, abstractly, it is possible to compile “a pure scientific history” of any culture or country if the three conditions are fulfilled:</a:t>
            </a:r>
          </a:p>
          <a:p>
            <a:r>
              <a:rPr lang="en-US" altLang="ko-KR" dirty="0"/>
              <a:t>1) “The minimum number of facts” is collected.</a:t>
            </a:r>
          </a:p>
          <a:p>
            <a:r>
              <a:rPr lang="en-US" altLang="ko-KR" dirty="0"/>
              <a:t>(Explain the term “the minimum number of facts”).</a:t>
            </a:r>
          </a:p>
          <a:p>
            <a:r>
              <a:rPr lang="en-US" altLang="ko-KR" dirty="0"/>
              <a:t>A) “Every day this man is walking past the White House”.</a:t>
            </a:r>
            <a:endParaRPr lang="ru-RU" altLang="ko-KR" dirty="0"/>
          </a:p>
          <a:p>
            <a:r>
              <a:rPr lang="en-US" altLang="ko-KR" dirty="0"/>
              <a:t>B) “On his way to the university this man is walking past the White House”.</a:t>
            </a:r>
          </a:p>
          <a:p>
            <a:r>
              <a:rPr lang="en-US" altLang="ko-KR" dirty="0"/>
              <a:t>2) There is knowledge and understanding of local and global “laws of historical transformations”.</a:t>
            </a:r>
          </a:p>
          <a:p>
            <a:r>
              <a:rPr lang="en-US" altLang="ko-KR" dirty="0"/>
              <a:t>(Explain term “laws of historical transformation”).</a:t>
            </a:r>
          </a:p>
          <a:p>
            <a:r>
              <a:rPr lang="en-US" altLang="ko-KR" dirty="0"/>
              <a:t>3) For the narrative it is used a universal supranational language (similar to the computer language).</a:t>
            </a:r>
          </a:p>
          <a:p>
            <a:r>
              <a:rPr lang="en-US" altLang="ko-KR" dirty="0"/>
              <a:t>(Explain. Use of any national language brings distortion to historical narrative).</a:t>
            </a:r>
            <a:endParaRPr lang="ko-KR" altLang="en-US" dirty="0"/>
          </a:p>
        </p:txBody>
      </p:sp>
    </p:spTree>
    <p:extLst>
      <p:ext uri="{BB962C8B-B14F-4D97-AF65-F5344CB8AC3E}">
        <p14:creationId xmlns:p14="http://schemas.microsoft.com/office/powerpoint/2010/main" val="33202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2C12AA-3912-4E7C-A7D2-D70295FD59BC}"/>
              </a:ext>
            </a:extLst>
          </p:cNvPr>
          <p:cNvSpPr>
            <a:spLocks noGrp="1"/>
          </p:cNvSpPr>
          <p:nvPr>
            <p:ph type="title"/>
          </p:nvPr>
        </p:nvSpPr>
        <p:spPr>
          <a:xfrm>
            <a:off x="1261872" y="365760"/>
            <a:ext cx="9692640" cy="903000"/>
          </a:xfrm>
        </p:spPr>
        <p:txBody>
          <a:bodyPr>
            <a:normAutofit/>
          </a:bodyPr>
          <a:lstStyle/>
          <a:p>
            <a:r>
              <a:rPr lang="en-US" altLang="ko-KR" sz="2400" b="1" dirty="0"/>
              <a:t>History of North Korea as “external history”. Possible concepts.</a:t>
            </a:r>
            <a:endParaRPr lang="ko-KR" altLang="en-US" sz="2400" b="1" dirty="0"/>
          </a:p>
        </p:txBody>
      </p:sp>
      <p:sp>
        <p:nvSpPr>
          <p:cNvPr id="3" name="Объект 2">
            <a:extLst>
              <a:ext uri="{FF2B5EF4-FFF2-40B4-BE49-F238E27FC236}">
                <a16:creationId xmlns:a16="http://schemas.microsoft.com/office/drawing/2014/main" id="{A0A3E4B4-51CB-4AB8-8032-1F75914A415E}"/>
              </a:ext>
            </a:extLst>
          </p:cNvPr>
          <p:cNvSpPr>
            <a:spLocks noGrp="1"/>
          </p:cNvSpPr>
          <p:nvPr>
            <p:ph idx="1"/>
          </p:nvPr>
        </p:nvSpPr>
        <p:spPr/>
        <p:txBody>
          <a:bodyPr/>
          <a:lstStyle/>
          <a:p>
            <a:r>
              <a:rPr lang="en-US" altLang="ko-KR" dirty="0"/>
              <a:t>What kind of History of Modern (21</a:t>
            </a:r>
            <a:r>
              <a:rPr lang="en-US" altLang="ko-KR" baseline="30000" dirty="0"/>
              <a:t>st</a:t>
            </a:r>
            <a:r>
              <a:rPr lang="en-US" altLang="ko-KR" dirty="0"/>
              <a:t> century) North Korea can write we as foreigners?</a:t>
            </a:r>
          </a:p>
          <a:p>
            <a:r>
              <a:rPr lang="en-US" altLang="ko-KR" dirty="0"/>
              <a:t>(This is the only possible way of narration for us, “modern aliens to North Korea”).</a:t>
            </a:r>
          </a:p>
          <a:p>
            <a:r>
              <a:rPr lang="en-US" altLang="ko-KR" dirty="0"/>
              <a:t>1. First of all it is necessary to define the concept</a:t>
            </a:r>
            <a:r>
              <a:rPr lang="ru-RU" altLang="ko-KR" dirty="0"/>
              <a:t> </a:t>
            </a:r>
            <a:r>
              <a:rPr lang="en-US" altLang="ko-KR" dirty="0"/>
              <a:t>of historical narration.</a:t>
            </a:r>
          </a:p>
          <a:p>
            <a:r>
              <a:rPr lang="en-US" altLang="ko-KR" dirty="0"/>
              <a:t>Concepts can be different</a:t>
            </a:r>
            <a:r>
              <a:rPr lang="ru-RU" altLang="ko-KR" dirty="0"/>
              <a:t> </a:t>
            </a:r>
            <a:r>
              <a:rPr lang="en-US" altLang="ko-KR" dirty="0"/>
              <a:t>by types:</a:t>
            </a:r>
          </a:p>
          <a:p>
            <a:r>
              <a:rPr lang="en-US" altLang="ko-KR" dirty="0"/>
              <a:t>A) General concept for the whole period.</a:t>
            </a:r>
          </a:p>
          <a:p>
            <a:r>
              <a:rPr lang="en-US" altLang="ko-KR" dirty="0"/>
              <a:t>B) Local concepts for local smaller events.</a:t>
            </a:r>
          </a:p>
          <a:p>
            <a:r>
              <a:rPr lang="en-US" altLang="ko-KR" dirty="0"/>
              <a:t>A-1) My “general concept” of the history of North Korea is as follow:</a:t>
            </a:r>
          </a:p>
          <a:p>
            <a:r>
              <a:rPr lang="en-US" altLang="ko-KR" dirty="0"/>
              <a:t>“Nationalistic tradition-based development of the self / forced isolated Asian country”.</a:t>
            </a:r>
          </a:p>
          <a:p>
            <a:r>
              <a:rPr lang="en-US" altLang="ko-KR" dirty="0"/>
              <a:t>B-1) My concepts (interpretation) for small events to be decided later but within limits of the general concept.</a:t>
            </a:r>
          </a:p>
          <a:p>
            <a:endParaRPr lang="ko-KR" altLang="en-US" dirty="0"/>
          </a:p>
        </p:txBody>
      </p:sp>
    </p:spTree>
    <p:extLst>
      <p:ext uri="{BB962C8B-B14F-4D97-AF65-F5344CB8AC3E}">
        <p14:creationId xmlns:p14="http://schemas.microsoft.com/office/powerpoint/2010/main" val="339482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AC480A-D700-405E-A571-48A5DD20A12F}"/>
              </a:ext>
            </a:extLst>
          </p:cNvPr>
          <p:cNvSpPr>
            <a:spLocks noGrp="1"/>
          </p:cNvSpPr>
          <p:nvPr>
            <p:ph type="title"/>
          </p:nvPr>
        </p:nvSpPr>
        <p:spPr/>
        <p:txBody>
          <a:bodyPr>
            <a:normAutofit/>
          </a:bodyPr>
          <a:lstStyle/>
          <a:p>
            <a:r>
              <a:rPr lang="en-US" altLang="ko-KR" sz="2400" b="1" dirty="0"/>
              <a:t>History of North Korea as “outsiders’ history”. Laws of historical developments.</a:t>
            </a:r>
            <a:endParaRPr lang="ko-KR" altLang="en-US" sz="2400" dirty="0"/>
          </a:p>
        </p:txBody>
      </p:sp>
      <p:sp>
        <p:nvSpPr>
          <p:cNvPr id="3" name="Объект 2">
            <a:extLst>
              <a:ext uri="{FF2B5EF4-FFF2-40B4-BE49-F238E27FC236}">
                <a16:creationId xmlns:a16="http://schemas.microsoft.com/office/drawing/2014/main" id="{AAFA88FE-5DEF-49EB-BAD1-D5AB61FD4A2B}"/>
              </a:ext>
            </a:extLst>
          </p:cNvPr>
          <p:cNvSpPr>
            <a:spLocks noGrp="1"/>
          </p:cNvSpPr>
          <p:nvPr>
            <p:ph idx="1"/>
          </p:nvPr>
        </p:nvSpPr>
        <p:spPr/>
        <p:txBody>
          <a:bodyPr>
            <a:normAutofit fontScale="92500" lnSpcReduction="10000"/>
          </a:bodyPr>
          <a:lstStyle/>
          <a:p>
            <a:r>
              <a:rPr lang="en-US" altLang="ko-KR" dirty="0"/>
              <a:t>2. Second. It is necessary to take in mind / use/ involve into narration (interpretation of events) as many “laws” or “patterns” of historical changes as possible.</a:t>
            </a:r>
          </a:p>
          <a:p>
            <a:r>
              <a:rPr lang="en-US" altLang="ko-KR" dirty="0"/>
              <a:t>Only if we use knowledge of historical laws, we can bring the historical narrative closer to the scientific</a:t>
            </a:r>
            <a:r>
              <a:rPr lang="ru-RU" altLang="ko-KR" dirty="0"/>
              <a:t>.</a:t>
            </a:r>
            <a:endParaRPr lang="en-US" altLang="ko-KR" dirty="0"/>
          </a:p>
          <a:p>
            <a:r>
              <a:rPr lang="en-US" altLang="ko-KR" dirty="0"/>
              <a:t>Societies, states cultures are changing in time (not only developing) according patterns or laws.</a:t>
            </a:r>
          </a:p>
          <a:p>
            <a:r>
              <a:rPr lang="en-US" altLang="ko-KR" dirty="0"/>
              <a:t>One of such patterns is described in my book published in 2016 and it has the name of the “Law of historical inertia”. (Kurbanov 2016, P. 80 – 93).</a:t>
            </a:r>
            <a:endParaRPr lang="ru-RU" altLang="ko-KR" dirty="0"/>
          </a:p>
          <a:p>
            <a:r>
              <a:rPr lang="en-US" altLang="ko-KR" dirty="0"/>
              <a:t>Besides I am describing so called “socio-historical modules” or “trend-modules”.</a:t>
            </a:r>
          </a:p>
          <a:p>
            <a:r>
              <a:rPr lang="en-US" altLang="ko-KR" dirty="0"/>
              <a:t>(The theory of pure “social modules” is developed by Russian scientist A.A. </a:t>
            </a:r>
            <a:r>
              <a:rPr lang="en-US" altLang="ko-KR" dirty="0" err="1"/>
              <a:t>Davydov</a:t>
            </a:r>
            <a:r>
              <a:rPr lang="en-US" altLang="ko-KR" dirty="0"/>
              <a:t>. I am using another term and concept: “socio-historical modules, or “trend modules”).</a:t>
            </a:r>
            <a:endParaRPr lang="ru-RU" altLang="ko-KR" dirty="0"/>
          </a:p>
          <a:p>
            <a:r>
              <a:rPr lang="en-US" altLang="ko-KR" dirty="0"/>
              <a:t>Thus, in my narration of North Korean history of the 21</a:t>
            </a:r>
            <a:r>
              <a:rPr lang="en-US" altLang="ko-KR" baseline="30000" dirty="0"/>
              <a:t>st</a:t>
            </a:r>
            <a:r>
              <a:rPr lang="en-US" altLang="ko-KR" dirty="0"/>
              <a:t> century I will use as my methodological basis the following:</a:t>
            </a:r>
          </a:p>
          <a:p>
            <a:endParaRPr lang="en-US" altLang="ko-KR" dirty="0"/>
          </a:p>
          <a:p>
            <a:endParaRPr lang="ko-KR" altLang="en-US" dirty="0"/>
          </a:p>
        </p:txBody>
      </p:sp>
    </p:spTree>
    <p:extLst>
      <p:ext uri="{BB962C8B-B14F-4D97-AF65-F5344CB8AC3E}">
        <p14:creationId xmlns:p14="http://schemas.microsoft.com/office/powerpoint/2010/main" val="2269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3D095C-C88B-4913-8055-46DE236945E6}"/>
              </a:ext>
            </a:extLst>
          </p:cNvPr>
          <p:cNvSpPr>
            <a:spLocks noGrp="1"/>
          </p:cNvSpPr>
          <p:nvPr>
            <p:ph type="title"/>
          </p:nvPr>
        </p:nvSpPr>
        <p:spPr>
          <a:xfrm>
            <a:off x="1261872" y="365760"/>
            <a:ext cx="9692640" cy="830992"/>
          </a:xfrm>
        </p:spPr>
        <p:txBody>
          <a:bodyPr>
            <a:normAutofit/>
          </a:bodyPr>
          <a:lstStyle/>
          <a:p>
            <a:r>
              <a:rPr lang="en-US" altLang="ko-KR" sz="2400" dirty="0"/>
              <a:t> </a:t>
            </a:r>
            <a:r>
              <a:rPr lang="en-US" altLang="ko-KR" sz="2400" b="1" dirty="0"/>
              <a:t>My methodological basis for describing the history of North Korea.</a:t>
            </a:r>
            <a:endParaRPr lang="ko-KR" altLang="en-US" sz="2400" b="1" dirty="0"/>
          </a:p>
        </p:txBody>
      </p:sp>
      <p:sp>
        <p:nvSpPr>
          <p:cNvPr id="3" name="Объект 2">
            <a:extLst>
              <a:ext uri="{FF2B5EF4-FFF2-40B4-BE49-F238E27FC236}">
                <a16:creationId xmlns:a16="http://schemas.microsoft.com/office/drawing/2014/main" id="{DA3C6925-0995-4F6D-88DC-C7101C748BB9}"/>
              </a:ext>
            </a:extLst>
          </p:cNvPr>
          <p:cNvSpPr>
            <a:spLocks noGrp="1"/>
          </p:cNvSpPr>
          <p:nvPr>
            <p:ph idx="1"/>
          </p:nvPr>
        </p:nvSpPr>
        <p:spPr/>
        <p:txBody>
          <a:bodyPr/>
          <a:lstStyle/>
          <a:p>
            <a:r>
              <a:rPr lang="en-US" altLang="ko-KR" dirty="0"/>
              <a:t>1. My general concept.</a:t>
            </a:r>
            <a:r>
              <a:rPr lang="ru-RU" altLang="ko-KR" dirty="0"/>
              <a:t> (</a:t>
            </a:r>
            <a:r>
              <a:rPr lang="en-US" altLang="ko-KR" dirty="0"/>
              <a:t>“Nationalistic tradition-based development of the self / forced isolated Asian country”).</a:t>
            </a:r>
          </a:p>
          <a:p>
            <a:r>
              <a:rPr lang="en-US" altLang="ko-KR" dirty="0"/>
              <a:t>2. Knowledge of historical laws (historical inertia) and patterns.</a:t>
            </a:r>
          </a:p>
          <a:p>
            <a:r>
              <a:rPr lang="en-US" altLang="ko-KR" dirty="0"/>
              <a:t>3. Theory of the trend-modules.</a:t>
            </a:r>
          </a:p>
          <a:p>
            <a:r>
              <a:rPr lang="en-US" altLang="ko-KR" dirty="0"/>
              <a:t>Even solving the question of methodological background of historical narration there remains one important THE MOST important question:</a:t>
            </a:r>
          </a:p>
          <a:p>
            <a:r>
              <a:rPr lang="en-US" altLang="ko-KR" dirty="0"/>
              <a:t>How to organize facts and events in historical narration?</a:t>
            </a:r>
          </a:p>
          <a:p>
            <a:r>
              <a:rPr lang="en-US" altLang="ko-KR" dirty="0"/>
              <a:t>Historiographical debates of the Joseon period: </a:t>
            </a:r>
            <a:r>
              <a:rPr lang="en-US" altLang="ko-KR" dirty="0" err="1"/>
              <a:t>gijeonche</a:t>
            </a:r>
            <a:r>
              <a:rPr lang="en-US" altLang="ko-KR" dirty="0"/>
              <a:t> (</a:t>
            </a:r>
            <a:r>
              <a:rPr lang="ko-KR" altLang="en-US" dirty="0"/>
              <a:t>기전체</a:t>
            </a:r>
            <a:r>
              <a:rPr lang="en-US" altLang="ko-KR" dirty="0"/>
              <a:t>; </a:t>
            </a:r>
            <a:r>
              <a:rPr lang="ko-KR" altLang="en-US" dirty="0"/>
              <a:t>紀傳體</a:t>
            </a:r>
            <a:r>
              <a:rPr lang="en-US" altLang="ko-KR" dirty="0"/>
              <a:t>) or </a:t>
            </a:r>
            <a:r>
              <a:rPr lang="en-US" altLang="ko-KR" dirty="0" err="1"/>
              <a:t>pyeonnyeonche</a:t>
            </a:r>
            <a:r>
              <a:rPr lang="en-US" altLang="ko-KR" dirty="0"/>
              <a:t> (</a:t>
            </a:r>
            <a:r>
              <a:rPr lang="ko-KR" altLang="en-US" dirty="0"/>
              <a:t>편년체</a:t>
            </a:r>
            <a:r>
              <a:rPr lang="en-US" altLang="ko-KR" dirty="0"/>
              <a:t>; </a:t>
            </a:r>
            <a:r>
              <a:rPr lang="ko-KR" altLang="en-US" dirty="0"/>
              <a:t>編年體</a:t>
            </a:r>
            <a:r>
              <a:rPr lang="en-US" altLang="ko-KR" dirty="0"/>
              <a:t>)?</a:t>
            </a:r>
            <a:endParaRPr lang="ko-KR" altLang="en-US" dirty="0"/>
          </a:p>
        </p:txBody>
      </p:sp>
    </p:spTree>
    <p:extLst>
      <p:ext uri="{BB962C8B-B14F-4D97-AF65-F5344CB8AC3E}">
        <p14:creationId xmlns:p14="http://schemas.microsoft.com/office/powerpoint/2010/main" val="439875991"/>
      </p:ext>
    </p:extLst>
  </p:cSld>
  <p:clrMapOvr>
    <a:masterClrMapping/>
  </p:clrMapOvr>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Вид">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TM02900688[[fn=Аспект]]</Template>
  <TotalTime>6611</TotalTime>
  <Words>3008</Words>
  <Application>Microsoft Office PowerPoint</Application>
  <PresentationFormat>Широкоэкранный</PresentationFormat>
  <Paragraphs>173</Paragraphs>
  <Slides>21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4</vt:i4>
      </vt:variant>
      <vt:variant>
        <vt:lpstr>Заголовки слайдов</vt:lpstr>
      </vt:variant>
      <vt:variant>
        <vt:i4>21</vt:i4>
      </vt:variant>
    </vt:vector>
  </HeadingPairs>
  <TitlesOfParts>
    <vt:vector size="31" baseType="lpstr">
      <vt:lpstr>굴림</vt:lpstr>
      <vt:lpstr>맑은 고딕</vt:lpstr>
      <vt:lpstr>Arial</vt:lpstr>
      <vt:lpstr>Calibri</vt:lpstr>
      <vt:lpstr>Calibri Light</vt:lpstr>
      <vt:lpstr>Wingdings 2</vt:lpstr>
      <vt:lpstr>HDOfficeLightV0</vt:lpstr>
      <vt:lpstr>1_HDOfficeLightV0</vt:lpstr>
      <vt:lpstr>2_HDOfficeLightV0</vt:lpstr>
      <vt:lpstr>Вид</vt:lpstr>
      <vt:lpstr>       Compiling History of North Korea in the 21st Century: Methodology of Fact Selection and Analysis</vt:lpstr>
      <vt:lpstr> 1. Introduction. What is history and how it is written?</vt:lpstr>
      <vt:lpstr>History as national code.</vt:lpstr>
      <vt:lpstr>North Korean history as the “history of another nation”.</vt:lpstr>
      <vt:lpstr>Examples of approaches to North Korean history narrative.</vt:lpstr>
      <vt:lpstr>Pure scientific history: laws of historical development and trend modules.</vt:lpstr>
      <vt:lpstr>History of North Korea as “external history”. Possible concepts.</vt:lpstr>
      <vt:lpstr>History of North Korea as “outsiders’ history”. Laws of historical developments.</vt:lpstr>
      <vt:lpstr> My methodological basis for describing the history of North Korea.</vt:lpstr>
      <vt:lpstr>Gijeonche (기전체; 紀傳體) or Pyeonnyeonche (편년체; 編年體)</vt:lpstr>
      <vt:lpstr>No Gijeonche (기전체; 紀傳體) for modern North Korean history.</vt:lpstr>
      <vt:lpstr>“Historical annals” as the first possible and necessary genre of “DPRK History”.</vt:lpstr>
      <vt:lpstr>The “Theory of nodal events” as Historiographic method of compiling DPRK history. </vt:lpstr>
      <vt:lpstr>Selected nodal events of DPRK history 2000 – 2001. (1).</vt:lpstr>
      <vt:lpstr>Selected nodal events of DPRK history 2002 – 2003. (2).</vt:lpstr>
      <vt:lpstr>Selected nodal events of DPRK history 2004 – 2005. (3).</vt:lpstr>
      <vt:lpstr>Selected nodal events of DPRK history 2006 – 2007. (4).</vt:lpstr>
      <vt:lpstr>Selected nodal events of DPRK history 2008. (5). From cooperation to confrontation with South and the U.S.</vt:lpstr>
      <vt:lpstr>The year 2009. Denunciation of treaties, nuke tests and attempts of normalization relations with the U.S. Economic reforms.</vt:lpstr>
      <vt:lpstr>The year 2010. Attempts of normalization relations with South Korea and the U.S., armed incidents.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Проблема безопасности на Корейском полуострове  в контексте внутреннего развития КНДР: взгляд из России.                       Тезисы</dc:title>
  <dc:creator>SOK</dc:creator>
  <cp:lastModifiedBy>쿠르바노프세르게이</cp:lastModifiedBy>
  <cp:revision>137</cp:revision>
  <dcterms:created xsi:type="dcterms:W3CDTF">2017-09-26T22:17:51Z</dcterms:created>
  <dcterms:modified xsi:type="dcterms:W3CDTF">2018-02-09T15:26:15Z</dcterms:modified>
</cp:coreProperties>
</file>